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8" r:id="rId49"/>
    <p:sldId id="309" r:id="rId50"/>
    <p:sldId id="312" r:id="rId51"/>
    <p:sldId id="313" r:id="rId52"/>
    <p:sldId id="314" r:id="rId53"/>
    <p:sldId id="318" r:id="rId54"/>
    <p:sldId id="319" r:id="rId55"/>
    <p:sldId id="321" r:id="rId56"/>
    <p:sldId id="322" r:id="rId57"/>
  </p:sldIdLst>
  <p:sldSz cx="17881600" cy="10058400"/>
  <p:notesSz cx="7772400" cy="100584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378" y="7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6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8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6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6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40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6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6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6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4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2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4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2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1911" y="597612"/>
            <a:ext cx="15468599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CONFIGURACIÓN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SUBESTACIONES</a:t>
            </a:r>
            <a:endParaRPr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u="sng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r>
              <a:rPr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SOLO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JUEGO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BARRAS</a:t>
            </a:r>
            <a:endParaRPr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1911" y="7620234"/>
            <a:ext cx="15853916" cy="179536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9900" marR="5080" indent="-4572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Este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8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dispone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solo</a:t>
            </a:r>
            <a:r>
              <a:rPr sz="28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juego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barras</a:t>
            </a:r>
            <a:r>
              <a:rPr sz="2800" b="1" spc="3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2800" b="1" spc="3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sz="28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 de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circuitos.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s-AR" sz="2800" b="1" spc="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5080" indent="-4572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endParaRPr lang="es-AR" sz="2800" b="1" spc="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5080" indent="-4572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8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Ante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daño de un interruptor el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quedara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fuera 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servicio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3759200" y="1828801"/>
            <a:ext cx="10287000" cy="5181600"/>
            <a:chOff x="6514591" y="2898649"/>
            <a:chExt cx="4724400" cy="2877439"/>
          </a:xfrm>
        </p:grpSpPr>
        <p:grpSp>
          <p:nvGrpSpPr>
            <p:cNvPr id="4" name="object 4"/>
            <p:cNvGrpSpPr/>
            <p:nvPr/>
          </p:nvGrpSpPr>
          <p:grpSpPr>
            <a:xfrm>
              <a:off x="7308597" y="4171188"/>
              <a:ext cx="2914015" cy="462280"/>
              <a:chOff x="2253996" y="4171188"/>
              <a:chExt cx="2914015" cy="462280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2253996" y="4375416"/>
                <a:ext cx="2914015" cy="59690"/>
              </a:xfrm>
              <a:custGeom>
                <a:avLst/>
                <a:gdLst/>
                <a:ahLst/>
                <a:cxnLst/>
                <a:rect l="l" t="t" r="r" b="b"/>
                <a:pathLst>
                  <a:path w="2914015" h="59689">
                    <a:moveTo>
                      <a:pt x="2913875" y="30467"/>
                    </a:moveTo>
                    <a:lnTo>
                      <a:pt x="0" y="30467"/>
                    </a:lnTo>
                    <a:lnTo>
                      <a:pt x="0" y="59423"/>
                    </a:lnTo>
                    <a:lnTo>
                      <a:pt x="2913875" y="59423"/>
                    </a:lnTo>
                    <a:lnTo>
                      <a:pt x="2913875" y="30467"/>
                    </a:lnTo>
                    <a:close/>
                  </a:path>
                  <a:path w="2914015" h="59689">
                    <a:moveTo>
                      <a:pt x="2913875" y="0"/>
                    </a:moveTo>
                    <a:lnTo>
                      <a:pt x="0" y="0"/>
                    </a:lnTo>
                    <a:lnTo>
                      <a:pt x="0" y="28943"/>
                    </a:lnTo>
                    <a:lnTo>
                      <a:pt x="2913875" y="28943"/>
                    </a:lnTo>
                    <a:lnTo>
                      <a:pt x="291387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852928" y="4175760"/>
                <a:ext cx="1716405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1716404" h="457200">
                    <a:moveTo>
                      <a:pt x="0" y="0"/>
                    </a:moveTo>
                    <a:lnTo>
                      <a:pt x="0" y="228600"/>
                    </a:lnTo>
                  </a:path>
                  <a:path w="1716404" h="457200">
                    <a:moveTo>
                      <a:pt x="0" y="228600"/>
                    </a:moveTo>
                    <a:lnTo>
                      <a:pt x="0" y="457200"/>
                    </a:lnTo>
                  </a:path>
                  <a:path w="1716404" h="457200">
                    <a:moveTo>
                      <a:pt x="1716024" y="0"/>
                    </a:moveTo>
                    <a:lnTo>
                      <a:pt x="1716024" y="228600"/>
                    </a:lnTo>
                  </a:path>
                  <a:path w="1716404" h="457200">
                    <a:moveTo>
                      <a:pt x="1716024" y="228600"/>
                    </a:moveTo>
                    <a:lnTo>
                      <a:pt x="1716024" y="4572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3197352" y="4175760"/>
                <a:ext cx="79883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798829" h="228600">
                    <a:moveTo>
                      <a:pt x="798576" y="0"/>
                    </a:moveTo>
                    <a:lnTo>
                      <a:pt x="0" y="0"/>
                    </a:lnTo>
                    <a:lnTo>
                      <a:pt x="0" y="228600"/>
                    </a:lnTo>
                    <a:lnTo>
                      <a:pt x="798576" y="228600"/>
                    </a:lnTo>
                    <a:lnTo>
                      <a:pt x="79857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197352" y="4175760"/>
                <a:ext cx="79883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798829" h="228600">
                    <a:moveTo>
                      <a:pt x="0" y="0"/>
                    </a:moveTo>
                    <a:lnTo>
                      <a:pt x="0" y="228600"/>
                    </a:lnTo>
                    <a:lnTo>
                      <a:pt x="798576" y="228600"/>
                    </a:lnTo>
                    <a:lnTo>
                      <a:pt x="798576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" name="object 9"/>
            <p:cNvGrpSpPr/>
            <p:nvPr/>
          </p:nvGrpSpPr>
          <p:grpSpPr>
            <a:xfrm>
              <a:off x="7790181" y="3032760"/>
              <a:ext cx="238125" cy="1035050"/>
              <a:chOff x="2735580" y="3032760"/>
              <a:chExt cx="238125" cy="103505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740152" y="3605784"/>
                <a:ext cx="228600" cy="1130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3029">
                    <a:moveTo>
                      <a:pt x="0" y="0"/>
                    </a:moveTo>
                    <a:lnTo>
                      <a:pt x="0" y="112775"/>
                    </a:lnTo>
                    <a:lnTo>
                      <a:pt x="228600" y="112775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740152" y="3032760"/>
                <a:ext cx="228600" cy="10306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030604">
                    <a:moveTo>
                      <a:pt x="112775" y="344424"/>
                    </a:moveTo>
                    <a:lnTo>
                      <a:pt x="112775" y="573024"/>
                    </a:lnTo>
                  </a:path>
                  <a:path w="228600" h="1030604">
                    <a:moveTo>
                      <a:pt x="112775" y="685800"/>
                    </a:moveTo>
                    <a:lnTo>
                      <a:pt x="112775" y="914400"/>
                    </a:lnTo>
                  </a:path>
                  <a:path w="228600" h="1030604">
                    <a:moveTo>
                      <a:pt x="112775" y="344424"/>
                    </a:moveTo>
                    <a:lnTo>
                      <a:pt x="228600" y="228600"/>
                    </a:lnTo>
                  </a:path>
                  <a:path w="228600" h="1030604">
                    <a:moveTo>
                      <a:pt x="0" y="1030224"/>
                    </a:moveTo>
                    <a:lnTo>
                      <a:pt x="112775" y="914400"/>
                    </a:lnTo>
                  </a:path>
                  <a:path w="228600" h="1030604">
                    <a:moveTo>
                      <a:pt x="112775" y="0"/>
                    </a:moveTo>
                    <a:lnTo>
                      <a:pt x="112775" y="2286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" name="object 12"/>
            <p:cNvGrpSpPr/>
            <p:nvPr/>
          </p:nvGrpSpPr>
          <p:grpSpPr>
            <a:xfrm>
              <a:off x="9503157" y="4744213"/>
              <a:ext cx="238125" cy="1031875"/>
              <a:chOff x="4448556" y="4744212"/>
              <a:chExt cx="238125" cy="1031875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4453128" y="5090160"/>
                <a:ext cx="228600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6204">
                    <a:moveTo>
                      <a:pt x="0" y="0"/>
                    </a:moveTo>
                    <a:lnTo>
                      <a:pt x="0" y="115824"/>
                    </a:lnTo>
                    <a:lnTo>
                      <a:pt x="228600" y="115824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4453128" y="4748784"/>
                <a:ext cx="228600" cy="10274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027429">
                    <a:moveTo>
                      <a:pt x="115824" y="457200"/>
                    </a:moveTo>
                    <a:lnTo>
                      <a:pt x="115824" y="685800"/>
                    </a:lnTo>
                  </a:path>
                  <a:path w="228600" h="1027429">
                    <a:moveTo>
                      <a:pt x="115824" y="112775"/>
                    </a:moveTo>
                    <a:lnTo>
                      <a:pt x="115824" y="341375"/>
                    </a:lnTo>
                  </a:path>
                  <a:path w="228600" h="1027429">
                    <a:moveTo>
                      <a:pt x="115824" y="112775"/>
                    </a:moveTo>
                    <a:lnTo>
                      <a:pt x="228600" y="0"/>
                    </a:lnTo>
                  </a:path>
                  <a:path w="228600" h="1027429">
                    <a:moveTo>
                      <a:pt x="0" y="798576"/>
                    </a:moveTo>
                    <a:lnTo>
                      <a:pt x="115824" y="685800"/>
                    </a:lnTo>
                  </a:path>
                  <a:path w="228600" h="1027429">
                    <a:moveTo>
                      <a:pt x="115824" y="798576"/>
                    </a:moveTo>
                    <a:lnTo>
                      <a:pt x="115824" y="1027176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5" name="object 15"/>
            <p:cNvGrpSpPr/>
            <p:nvPr/>
          </p:nvGrpSpPr>
          <p:grpSpPr>
            <a:xfrm>
              <a:off x="7790181" y="4744213"/>
              <a:ext cx="238125" cy="1031875"/>
              <a:chOff x="2735580" y="4744212"/>
              <a:chExt cx="238125" cy="1031875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2740152" y="5090160"/>
                <a:ext cx="228600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6204">
                    <a:moveTo>
                      <a:pt x="0" y="0"/>
                    </a:moveTo>
                    <a:lnTo>
                      <a:pt x="0" y="115824"/>
                    </a:lnTo>
                    <a:lnTo>
                      <a:pt x="228600" y="115824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2740152" y="4748784"/>
                <a:ext cx="228600" cy="10274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027429">
                    <a:moveTo>
                      <a:pt x="112775" y="112775"/>
                    </a:moveTo>
                    <a:lnTo>
                      <a:pt x="112775" y="341375"/>
                    </a:lnTo>
                  </a:path>
                  <a:path w="228600" h="1027429">
                    <a:moveTo>
                      <a:pt x="112775" y="457200"/>
                    </a:moveTo>
                    <a:lnTo>
                      <a:pt x="112775" y="685800"/>
                    </a:lnTo>
                  </a:path>
                  <a:path w="228600" h="1027429">
                    <a:moveTo>
                      <a:pt x="112775" y="112775"/>
                    </a:moveTo>
                    <a:lnTo>
                      <a:pt x="228600" y="0"/>
                    </a:lnTo>
                  </a:path>
                  <a:path w="228600" h="1027429">
                    <a:moveTo>
                      <a:pt x="0" y="798576"/>
                    </a:moveTo>
                    <a:lnTo>
                      <a:pt x="112775" y="685800"/>
                    </a:lnTo>
                  </a:path>
                  <a:path w="228600" h="1027429">
                    <a:moveTo>
                      <a:pt x="112775" y="798576"/>
                    </a:moveTo>
                    <a:lnTo>
                      <a:pt x="112775" y="1027176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8" name="object 18"/>
            <p:cNvGrpSpPr/>
            <p:nvPr/>
          </p:nvGrpSpPr>
          <p:grpSpPr>
            <a:xfrm>
              <a:off x="9503157" y="3032760"/>
              <a:ext cx="238125" cy="1035050"/>
              <a:chOff x="4448556" y="3032760"/>
              <a:chExt cx="238125" cy="1035050"/>
            </a:xfrm>
          </p:grpSpPr>
          <p:sp>
            <p:nvSpPr>
              <p:cNvPr id="19" name="object 19"/>
              <p:cNvSpPr/>
              <p:nvPr/>
            </p:nvSpPr>
            <p:spPr>
              <a:xfrm>
                <a:off x="4568952" y="3032760"/>
                <a:ext cx="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h="228600">
                    <a:moveTo>
                      <a:pt x="0" y="0"/>
                    </a:moveTo>
                    <a:lnTo>
                      <a:pt x="0" y="2286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453128" y="3605784"/>
                <a:ext cx="228600" cy="1130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3029">
                    <a:moveTo>
                      <a:pt x="0" y="0"/>
                    </a:moveTo>
                    <a:lnTo>
                      <a:pt x="0" y="112775"/>
                    </a:lnTo>
                    <a:lnTo>
                      <a:pt x="228600" y="112775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4453128" y="3261360"/>
                <a:ext cx="228600" cy="8020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802004">
                    <a:moveTo>
                      <a:pt x="115824" y="115824"/>
                    </a:moveTo>
                    <a:lnTo>
                      <a:pt x="115824" y="344424"/>
                    </a:lnTo>
                  </a:path>
                  <a:path w="228600" h="802004">
                    <a:moveTo>
                      <a:pt x="115824" y="457200"/>
                    </a:moveTo>
                    <a:lnTo>
                      <a:pt x="115824" y="685800"/>
                    </a:lnTo>
                  </a:path>
                  <a:path w="228600" h="802004">
                    <a:moveTo>
                      <a:pt x="115824" y="115824"/>
                    </a:moveTo>
                    <a:lnTo>
                      <a:pt x="228600" y="0"/>
                    </a:lnTo>
                  </a:path>
                  <a:path w="228600" h="802004">
                    <a:moveTo>
                      <a:pt x="0" y="801624"/>
                    </a:moveTo>
                    <a:lnTo>
                      <a:pt x="115824" y="6858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2" name="object 22"/>
            <p:cNvSpPr txBox="1"/>
            <p:nvPr/>
          </p:nvSpPr>
          <p:spPr>
            <a:xfrm>
              <a:off x="6514591" y="2898649"/>
              <a:ext cx="4724400" cy="1577483"/>
            </a:xfrm>
            <a:prstGeom prst="rect">
              <a:avLst/>
            </a:prstGeom>
            <a:ln w="39622">
              <a:solidFill>
                <a:srgbClr val="000000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1300" dirty="0">
                <a:latin typeface="Times New Roman"/>
                <a:cs typeface="Times New Roman"/>
              </a:endParaRPr>
            </a:p>
            <a:p>
              <a:pPr>
                <a:spcBef>
                  <a:spcPts val="5"/>
                </a:spcBef>
              </a:pPr>
              <a:endParaRPr sz="1251" dirty="0">
                <a:latin typeface="Times New Roman"/>
                <a:cs typeface="Times New Roman"/>
              </a:endParaRPr>
            </a:p>
            <a:p>
              <a:pPr marR="530199" algn="ctr">
                <a:spcBef>
                  <a:spcPts val="5"/>
                </a:spcBef>
              </a:pPr>
              <a:r>
                <a:rPr sz="1200" spc="-11" dirty="0">
                  <a:latin typeface="Arial"/>
                  <a:cs typeface="Arial"/>
                </a:rPr>
                <a:t>BARRA</a:t>
              </a:r>
              <a:endParaRPr sz="12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8192" y="676467"/>
            <a:ext cx="11028174" cy="88229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402010" marR="5080" indent="-1389945" algn="ctr">
              <a:spcBef>
                <a:spcPts val="160"/>
              </a:spcBef>
            </a:pP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PRINCIPAL</a:t>
            </a:r>
            <a:r>
              <a:rPr sz="2800" b="1" u="sng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MAS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2800" b="1" u="sng" spc="-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TRANSFERENCIA</a:t>
            </a:r>
            <a:endParaRPr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7902" y="6765381"/>
            <a:ext cx="16230599" cy="26443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Esta </a:t>
            </a:r>
            <a:r>
              <a:rPr sz="2400" dirty="0">
                <a:latin typeface="Arial"/>
                <a:cs typeface="Arial"/>
              </a:rPr>
              <a:t>configuración posee una barra de transferencia que   </a:t>
            </a:r>
            <a:r>
              <a:rPr sz="2400" spc="-5" dirty="0">
                <a:latin typeface="Arial"/>
                <a:cs typeface="Arial"/>
              </a:rPr>
              <a:t>permite </a:t>
            </a:r>
            <a:r>
              <a:rPr sz="2400" dirty="0">
                <a:latin typeface="Arial"/>
                <a:cs typeface="Arial"/>
              </a:rPr>
              <a:t>conectar </a:t>
            </a:r>
            <a:r>
              <a:rPr sz="2400" spc="5" dirty="0">
                <a:latin typeface="Arial"/>
                <a:cs typeface="Arial"/>
              </a:rPr>
              <a:t> los circuitos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través del seccionador de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 de cada bahía (en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caso de </a:t>
            </a:r>
            <a:r>
              <a:rPr sz="2400" spc="5" dirty="0">
                <a:latin typeface="Arial"/>
                <a:cs typeface="Arial"/>
              </a:rPr>
              <a:t>falla </a:t>
            </a:r>
            <a:r>
              <a:rPr sz="2400" dirty="0">
                <a:latin typeface="Arial"/>
                <a:cs typeface="Arial"/>
              </a:rPr>
              <a:t>del interruptor </a:t>
            </a:r>
            <a:r>
              <a:rPr sz="2400" spc="5" dirty="0">
                <a:latin typeface="Arial"/>
                <a:cs typeface="Arial"/>
              </a:rPr>
              <a:t>propio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circuito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para </a:t>
            </a:r>
            <a:r>
              <a:rPr sz="2400" spc="-5" dirty="0">
                <a:latin typeface="Arial"/>
                <a:cs typeface="Arial"/>
              </a:rPr>
              <a:t>mantenimiento </a:t>
            </a:r>
            <a:r>
              <a:rPr sz="2400" dirty="0">
                <a:latin typeface="Arial"/>
                <a:cs typeface="Arial"/>
              </a:rPr>
              <a:t>de este </a:t>
            </a:r>
            <a:r>
              <a:rPr sz="2400" spc="5" dirty="0">
                <a:latin typeface="Arial"/>
                <a:cs typeface="Arial"/>
              </a:rPr>
              <a:t> sin </a:t>
            </a:r>
            <a:r>
              <a:rPr sz="2400" dirty="0">
                <a:latin typeface="Arial"/>
                <a:cs typeface="Arial"/>
              </a:rPr>
              <a:t>sacar de </a:t>
            </a:r>
            <a:r>
              <a:rPr sz="2400" spc="5" dirty="0">
                <a:latin typeface="Arial"/>
                <a:cs typeface="Arial"/>
              </a:rPr>
              <a:t>servicio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5" dirty="0">
                <a:latin typeface="Arial"/>
                <a:cs typeface="Arial"/>
              </a:rPr>
              <a:t>circuito). </a:t>
            </a:r>
            <a:r>
              <a:rPr sz="2400" spc="-5" dirty="0">
                <a:latin typeface="Arial"/>
                <a:cs typeface="Arial"/>
              </a:rPr>
              <a:t>Esta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energiza usando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bahía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transferencia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La barra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  <a:r>
              <a:rPr sz="2400" spc="5" dirty="0">
                <a:latin typeface="Arial"/>
                <a:cs typeface="Arial"/>
              </a:rPr>
              <a:t> solo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circuito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 err="1">
                <a:latin typeface="Arial"/>
                <a:cs typeface="Arial"/>
              </a:rPr>
              <a:t>vez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8254" indent="-342900" algn="just"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Al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transferir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circuito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protegido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transferencia.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5283198" y="2273139"/>
            <a:ext cx="7391402" cy="4127074"/>
            <a:chOff x="6913879" y="3156469"/>
            <a:chExt cx="3945828" cy="2359282"/>
          </a:xfrm>
        </p:grpSpPr>
        <p:grpSp>
          <p:nvGrpSpPr>
            <p:cNvPr id="4" name="object 4"/>
            <p:cNvGrpSpPr/>
            <p:nvPr/>
          </p:nvGrpSpPr>
          <p:grpSpPr>
            <a:xfrm>
              <a:off x="6933503" y="3396808"/>
              <a:ext cx="3926204" cy="1628139"/>
              <a:chOff x="1878901" y="3396805"/>
              <a:chExt cx="3926204" cy="1628139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1898904" y="3416807"/>
                <a:ext cx="3886200" cy="375285"/>
              </a:xfrm>
              <a:custGeom>
                <a:avLst/>
                <a:gdLst/>
                <a:ahLst/>
                <a:cxnLst/>
                <a:rect l="l" t="t" r="r" b="b"/>
                <a:pathLst>
                  <a:path w="3886200" h="375285">
                    <a:moveTo>
                      <a:pt x="0" y="0"/>
                    </a:moveTo>
                    <a:lnTo>
                      <a:pt x="3886200" y="3048"/>
                    </a:lnTo>
                  </a:path>
                  <a:path w="3886200" h="375285">
                    <a:moveTo>
                      <a:pt x="0" y="374904"/>
                    </a:moveTo>
                    <a:lnTo>
                      <a:pt x="3886200" y="344424"/>
                    </a:lnTo>
                  </a:path>
                </a:pathLst>
              </a:custGeom>
              <a:ln w="3962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240280" y="4331207"/>
                <a:ext cx="228600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6204">
                    <a:moveTo>
                      <a:pt x="0" y="0"/>
                    </a:moveTo>
                    <a:lnTo>
                      <a:pt x="0" y="115824"/>
                    </a:lnTo>
                    <a:lnTo>
                      <a:pt x="228600" y="115824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240280" y="3761231"/>
                <a:ext cx="228600" cy="10274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027429">
                    <a:moveTo>
                      <a:pt x="115824" y="341375"/>
                    </a:moveTo>
                    <a:lnTo>
                      <a:pt x="115824" y="569976"/>
                    </a:lnTo>
                  </a:path>
                  <a:path w="228600" h="1027429">
                    <a:moveTo>
                      <a:pt x="115824" y="685800"/>
                    </a:moveTo>
                    <a:lnTo>
                      <a:pt x="115824" y="914400"/>
                    </a:lnTo>
                  </a:path>
                  <a:path w="228600" h="1027429">
                    <a:moveTo>
                      <a:pt x="115824" y="341375"/>
                    </a:moveTo>
                    <a:lnTo>
                      <a:pt x="228600" y="228600"/>
                    </a:lnTo>
                  </a:path>
                  <a:path w="228600" h="1027429">
                    <a:moveTo>
                      <a:pt x="0" y="1027176"/>
                    </a:moveTo>
                    <a:lnTo>
                      <a:pt x="115824" y="914400"/>
                    </a:lnTo>
                  </a:path>
                  <a:path w="228600" h="1027429">
                    <a:moveTo>
                      <a:pt x="115824" y="0"/>
                    </a:moveTo>
                    <a:lnTo>
                      <a:pt x="115824" y="2286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499104" y="4331207"/>
                <a:ext cx="228600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6204">
                    <a:moveTo>
                      <a:pt x="0" y="0"/>
                    </a:moveTo>
                    <a:lnTo>
                      <a:pt x="0" y="115824"/>
                    </a:lnTo>
                    <a:lnTo>
                      <a:pt x="228600" y="115824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1898904" y="3416807"/>
                <a:ext cx="1828800" cy="1603375"/>
              </a:xfrm>
              <a:custGeom>
                <a:avLst/>
                <a:gdLst/>
                <a:ahLst/>
                <a:cxnLst/>
                <a:rect l="l" t="t" r="r" b="b"/>
                <a:pathLst>
                  <a:path w="1828800" h="1603375">
                    <a:moveTo>
                      <a:pt x="1712975" y="685800"/>
                    </a:moveTo>
                    <a:lnTo>
                      <a:pt x="1716023" y="914400"/>
                    </a:lnTo>
                  </a:path>
                  <a:path w="1828800" h="1603375">
                    <a:moveTo>
                      <a:pt x="1712975" y="1030224"/>
                    </a:moveTo>
                    <a:lnTo>
                      <a:pt x="1716023" y="1258824"/>
                    </a:lnTo>
                  </a:path>
                  <a:path w="1828800" h="1603375">
                    <a:moveTo>
                      <a:pt x="1712975" y="685800"/>
                    </a:moveTo>
                    <a:lnTo>
                      <a:pt x="1828799" y="573024"/>
                    </a:lnTo>
                  </a:path>
                  <a:path w="1828800" h="1603375">
                    <a:moveTo>
                      <a:pt x="1600199" y="1371600"/>
                    </a:moveTo>
                    <a:lnTo>
                      <a:pt x="1712975" y="1258824"/>
                    </a:lnTo>
                  </a:path>
                  <a:path w="1828800" h="1603375">
                    <a:moveTo>
                      <a:pt x="1712975" y="344424"/>
                    </a:moveTo>
                    <a:lnTo>
                      <a:pt x="1716023" y="573024"/>
                    </a:lnTo>
                  </a:path>
                  <a:path w="1828800" h="1603375">
                    <a:moveTo>
                      <a:pt x="112775" y="0"/>
                    </a:moveTo>
                    <a:lnTo>
                      <a:pt x="115823" y="573024"/>
                    </a:lnTo>
                  </a:path>
                  <a:path w="1828800" h="1603375">
                    <a:moveTo>
                      <a:pt x="0" y="685800"/>
                    </a:moveTo>
                    <a:lnTo>
                      <a:pt x="112775" y="573024"/>
                    </a:lnTo>
                  </a:path>
                  <a:path w="1828800" h="1603375">
                    <a:moveTo>
                      <a:pt x="112775" y="685800"/>
                    </a:moveTo>
                    <a:lnTo>
                      <a:pt x="115823" y="1600200"/>
                    </a:lnTo>
                  </a:path>
                  <a:path w="1828800" h="1603375">
                    <a:moveTo>
                      <a:pt x="112775" y="1600200"/>
                    </a:moveTo>
                    <a:lnTo>
                      <a:pt x="457200" y="1603248"/>
                    </a:lnTo>
                  </a:path>
                  <a:path w="1828800" h="1603375">
                    <a:moveTo>
                      <a:pt x="1371599" y="0"/>
                    </a:moveTo>
                    <a:lnTo>
                      <a:pt x="1371599" y="573024"/>
                    </a:lnTo>
                  </a:path>
                  <a:path w="1828800" h="1603375">
                    <a:moveTo>
                      <a:pt x="1255776" y="685800"/>
                    </a:moveTo>
                    <a:lnTo>
                      <a:pt x="1371599" y="573024"/>
                    </a:lnTo>
                  </a:path>
                  <a:path w="1828800" h="1603375">
                    <a:moveTo>
                      <a:pt x="1371599" y="685800"/>
                    </a:moveTo>
                    <a:lnTo>
                      <a:pt x="1371599" y="1600200"/>
                    </a:lnTo>
                  </a:path>
                  <a:path w="1828800" h="1603375">
                    <a:moveTo>
                      <a:pt x="1371599" y="1600200"/>
                    </a:moveTo>
                    <a:lnTo>
                      <a:pt x="1712975" y="1603248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42104" y="4218431"/>
                <a:ext cx="11303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13029" h="228600">
                    <a:moveTo>
                      <a:pt x="0" y="0"/>
                    </a:moveTo>
                    <a:lnTo>
                      <a:pt x="0" y="228600"/>
                    </a:lnTo>
                    <a:lnTo>
                      <a:pt x="112775" y="228600"/>
                    </a:lnTo>
                    <a:lnTo>
                      <a:pt x="112775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4069080" y="3416807"/>
                <a:ext cx="1259205" cy="917575"/>
              </a:xfrm>
              <a:custGeom>
                <a:avLst/>
                <a:gdLst/>
                <a:ahLst/>
                <a:cxnLst/>
                <a:rect l="l" t="t" r="r" b="b"/>
                <a:pathLst>
                  <a:path w="1259204" h="917575">
                    <a:moveTo>
                      <a:pt x="228600" y="914400"/>
                    </a:moveTo>
                    <a:lnTo>
                      <a:pt x="573024" y="917448"/>
                    </a:lnTo>
                  </a:path>
                  <a:path w="1259204" h="917575">
                    <a:moveTo>
                      <a:pt x="115824" y="914400"/>
                    </a:moveTo>
                    <a:lnTo>
                      <a:pt x="228600" y="801624"/>
                    </a:lnTo>
                  </a:path>
                  <a:path w="1259204" h="917575">
                    <a:moveTo>
                      <a:pt x="115824" y="914400"/>
                    </a:moveTo>
                    <a:lnTo>
                      <a:pt x="0" y="917448"/>
                    </a:lnTo>
                  </a:path>
                  <a:path w="1259204" h="917575">
                    <a:moveTo>
                      <a:pt x="0" y="914400"/>
                    </a:moveTo>
                    <a:lnTo>
                      <a:pt x="3048" y="0"/>
                    </a:lnTo>
                  </a:path>
                  <a:path w="1259204" h="917575">
                    <a:moveTo>
                      <a:pt x="914400" y="914400"/>
                    </a:moveTo>
                    <a:lnTo>
                      <a:pt x="1030224" y="801624"/>
                    </a:lnTo>
                  </a:path>
                  <a:path w="1259204" h="917575">
                    <a:moveTo>
                      <a:pt x="1030224" y="914400"/>
                    </a:moveTo>
                    <a:lnTo>
                      <a:pt x="1258824" y="917448"/>
                    </a:lnTo>
                  </a:path>
                  <a:path w="1259204" h="917575">
                    <a:moveTo>
                      <a:pt x="1258824" y="914400"/>
                    </a:moveTo>
                    <a:lnTo>
                      <a:pt x="1258824" y="344424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7297674" y="3156469"/>
              <a:ext cx="1292859" cy="133424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 marR="5080">
                <a:spcBef>
                  <a:spcPts val="140"/>
                </a:spcBef>
              </a:pPr>
              <a:r>
                <a:rPr sz="1400" spc="-11" dirty="0">
                  <a:latin typeface="Arial"/>
                  <a:cs typeface="Arial"/>
                </a:rPr>
                <a:t>BARRA</a:t>
              </a:r>
              <a:r>
                <a:rPr sz="1400" spc="-5" dirty="0">
                  <a:latin typeface="Arial"/>
                  <a:cs typeface="Arial"/>
                </a:rPr>
                <a:t> </a:t>
              </a:r>
              <a:r>
                <a:rPr lang="es-AR" sz="1400" spc="-11" dirty="0" smtClean="0">
                  <a:latin typeface="Arial"/>
                  <a:cs typeface="Arial"/>
                </a:rPr>
                <a:t>2</a:t>
              </a:r>
              <a:r>
                <a:rPr sz="1400" spc="-11" dirty="0" smtClean="0">
                  <a:latin typeface="Arial"/>
                  <a:cs typeface="Arial"/>
                </a:rPr>
                <a:t> </a:t>
              </a:r>
              <a:r>
                <a:rPr sz="1400" spc="-5" dirty="0" smtClean="0">
                  <a:latin typeface="Arial"/>
                  <a:cs typeface="Arial"/>
                </a:rPr>
                <a:t> </a:t>
              </a:r>
              <a:r>
                <a:rPr sz="1400" spc="11" dirty="0">
                  <a:latin typeface="Arial"/>
                  <a:cs typeface="Arial"/>
                </a:rPr>
                <a:t>T</a:t>
              </a:r>
              <a:r>
                <a:rPr sz="1400" spc="-11" dirty="0">
                  <a:latin typeface="Arial"/>
                  <a:cs typeface="Arial"/>
                </a:rPr>
                <a:t>RANS</a:t>
              </a:r>
              <a:r>
                <a:rPr sz="1400" spc="-15" dirty="0">
                  <a:latin typeface="Arial"/>
                  <a:cs typeface="Arial"/>
                </a:rPr>
                <a:t>F</a:t>
              </a:r>
              <a:r>
                <a:rPr sz="1400" spc="-11" dirty="0">
                  <a:latin typeface="Arial"/>
                  <a:cs typeface="Arial"/>
                </a:rPr>
                <a:t>ERENCIA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9589517" y="3562604"/>
              <a:ext cx="1014095" cy="134653"/>
            </a:xfrm>
            <a:prstGeom prst="rect">
              <a:avLst/>
            </a:prstGeom>
          </p:spPr>
          <p:txBody>
            <a:bodyPr vert="horz" wrap="square" lIns="0" tIns="11431" rIns="0" bIns="0" rtlCol="0">
              <a:spAutoFit/>
            </a:bodyPr>
            <a:lstStyle/>
            <a:p>
              <a:pPr marL="12700">
                <a:spcBef>
                  <a:spcPts val="91"/>
                </a:spcBef>
              </a:pPr>
              <a:r>
                <a:rPr sz="1400" spc="-11" dirty="0">
                  <a:latin typeface="Arial"/>
                  <a:cs typeface="Arial"/>
                </a:rPr>
                <a:t>BARRA</a:t>
              </a:r>
              <a:r>
                <a:rPr sz="1400" spc="-25" dirty="0">
                  <a:latin typeface="Arial"/>
                  <a:cs typeface="Arial"/>
                </a:rPr>
                <a:t> </a:t>
              </a:r>
              <a:r>
                <a:rPr sz="1400" spc="-11" dirty="0">
                  <a:latin typeface="Arial"/>
                  <a:cs typeface="Arial"/>
                </a:rPr>
                <a:t>1</a:t>
              </a:r>
              <a:r>
                <a:rPr sz="1400" spc="-35" dirty="0">
                  <a:latin typeface="Arial"/>
                  <a:cs typeface="Arial"/>
                </a:rPr>
                <a:t> </a:t>
              </a:r>
              <a:r>
                <a:rPr sz="1400" spc="-11" dirty="0">
                  <a:latin typeface="Arial"/>
                  <a:cs typeface="Arial"/>
                </a:rPr>
                <a:t>PRINCIPAL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9123682" y="4559811"/>
              <a:ext cx="1573311" cy="153950"/>
            </a:xfrm>
            <a:prstGeom prst="rect">
              <a:avLst/>
            </a:prstGeom>
            <a:ln w="9142">
              <a:solidFill>
                <a:srgbClr val="000000"/>
              </a:solidFill>
            </a:ln>
          </p:spPr>
          <p:txBody>
            <a:bodyPr vert="horz" wrap="square" lIns="0" tIns="53340" rIns="0" bIns="0" rtlCol="0">
              <a:spAutoFit/>
            </a:bodyPr>
            <a:lstStyle/>
            <a:p>
              <a:pPr marL="146043" marR="135883" indent="274306">
                <a:spcBef>
                  <a:spcPts val="420"/>
                </a:spcBef>
              </a:pPr>
              <a:r>
                <a:rPr sz="1400" spc="-11" dirty="0">
                  <a:latin typeface="Arial"/>
                  <a:cs typeface="Arial"/>
                </a:rPr>
                <a:t>BAHÍA </a:t>
              </a:r>
              <a:r>
                <a:rPr sz="1400" spc="-5" dirty="0">
                  <a:latin typeface="Arial"/>
                  <a:cs typeface="Arial"/>
                </a:rPr>
                <a:t> </a:t>
              </a:r>
              <a:r>
                <a:rPr sz="1400" spc="11" dirty="0">
                  <a:latin typeface="Arial"/>
                  <a:cs typeface="Arial"/>
                </a:rPr>
                <a:t>T</a:t>
              </a:r>
              <a:r>
                <a:rPr sz="1400" spc="-11" dirty="0">
                  <a:latin typeface="Arial"/>
                  <a:cs typeface="Arial"/>
                </a:rPr>
                <a:t>RANS</a:t>
              </a:r>
              <a:r>
                <a:rPr sz="1400" spc="-15" dirty="0">
                  <a:latin typeface="Arial"/>
                  <a:cs typeface="Arial"/>
                </a:rPr>
                <a:t>F</a:t>
              </a:r>
              <a:r>
                <a:rPr sz="1400" spc="-11" dirty="0">
                  <a:latin typeface="Arial"/>
                  <a:cs typeface="Arial"/>
                </a:rPr>
                <a:t>ERENCIA</a:t>
              </a:r>
              <a:endParaRPr sz="1400" dirty="0">
                <a:latin typeface="Arial"/>
                <a:cs typeface="Arial"/>
              </a:endParaRPr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7374127" y="4113279"/>
              <a:ext cx="2664460" cy="1365885"/>
              <a:chOff x="2319527" y="4113276"/>
              <a:chExt cx="2664460" cy="1365885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2356103" y="4773167"/>
                <a:ext cx="0" cy="341630"/>
              </a:xfrm>
              <a:custGeom>
                <a:avLst/>
                <a:gdLst/>
                <a:ahLst/>
                <a:cxnLst/>
                <a:rect l="l" t="t" r="r" b="b"/>
                <a:pathLst>
                  <a:path h="341629">
                    <a:moveTo>
                      <a:pt x="0" y="0"/>
                    </a:moveTo>
                    <a:lnTo>
                      <a:pt x="0" y="341376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" name="object 1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75303" y="5126735"/>
                <a:ext cx="76200" cy="234696"/>
              </a:xfrm>
              <a:prstGeom prst="rect">
                <a:avLst/>
              </a:prstGeom>
            </p:spPr>
          </p:pic>
          <p:sp>
            <p:nvSpPr>
              <p:cNvPr id="18" name="object 18"/>
              <p:cNvSpPr/>
              <p:nvPr/>
            </p:nvSpPr>
            <p:spPr>
              <a:xfrm>
                <a:off x="3611880" y="4788407"/>
                <a:ext cx="3175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344804">
                    <a:moveTo>
                      <a:pt x="0" y="0"/>
                    </a:moveTo>
                    <a:lnTo>
                      <a:pt x="3048" y="344424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9" name="object 1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19527" y="5013959"/>
                <a:ext cx="76200" cy="231648"/>
              </a:xfrm>
              <a:prstGeom prst="rect">
                <a:avLst/>
              </a:prstGeom>
            </p:spPr>
          </p:pic>
          <p:sp>
            <p:nvSpPr>
              <p:cNvPr id="20" name="object 20"/>
              <p:cNvSpPr/>
              <p:nvPr/>
            </p:nvSpPr>
            <p:spPr>
              <a:xfrm>
                <a:off x="2889504" y="4117847"/>
                <a:ext cx="2094230" cy="1356360"/>
              </a:xfrm>
              <a:custGeom>
                <a:avLst/>
                <a:gdLst/>
                <a:ahLst/>
                <a:cxnLst/>
                <a:rect l="l" t="t" r="r" b="b"/>
                <a:pathLst>
                  <a:path w="2094229" h="1356360">
                    <a:moveTo>
                      <a:pt x="2093975" y="213360"/>
                    </a:moveTo>
                    <a:lnTo>
                      <a:pt x="1865375" y="213360"/>
                    </a:lnTo>
                  </a:path>
                  <a:path w="2094229" h="1356360">
                    <a:moveTo>
                      <a:pt x="131063" y="0"/>
                    </a:moveTo>
                    <a:lnTo>
                      <a:pt x="0" y="135636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1" name="object 21"/>
            <p:cNvSpPr txBox="1"/>
            <p:nvPr/>
          </p:nvSpPr>
          <p:spPr>
            <a:xfrm>
              <a:off x="6913879" y="5361434"/>
              <a:ext cx="1371470" cy="154317"/>
            </a:xfrm>
            <a:prstGeom prst="rect">
              <a:avLst/>
            </a:prstGeom>
            <a:ln w="9142">
              <a:solidFill>
                <a:srgbClr val="000000"/>
              </a:solidFill>
            </a:ln>
          </p:spPr>
          <p:txBody>
            <a:bodyPr vert="horz" wrap="square" lIns="0" tIns="53975" rIns="0" bIns="0" rtlCol="0">
              <a:spAutoFit/>
            </a:bodyPr>
            <a:lstStyle/>
            <a:p>
              <a:pPr marL="97150" marR="277481">
                <a:spcBef>
                  <a:spcPts val="425"/>
                </a:spcBef>
              </a:pPr>
              <a:r>
                <a:rPr sz="1400" spc="-20" dirty="0">
                  <a:latin typeface="Arial"/>
                  <a:cs typeface="Arial"/>
                </a:rPr>
                <a:t>Seccionador </a:t>
              </a:r>
              <a:r>
                <a:rPr sz="1400" spc="-211" dirty="0">
                  <a:latin typeface="Arial"/>
                  <a:cs typeface="Arial"/>
                </a:rPr>
                <a:t> </a:t>
              </a:r>
              <a:r>
                <a:rPr sz="1400" spc="-11" dirty="0">
                  <a:latin typeface="Arial"/>
                  <a:cs typeface="Arial"/>
                </a:rPr>
                <a:t>t</a:t>
              </a:r>
              <a:r>
                <a:rPr sz="1400" spc="-5" dirty="0">
                  <a:latin typeface="Arial"/>
                  <a:cs typeface="Arial"/>
                </a:rPr>
                <a:t>r</a:t>
              </a:r>
              <a:r>
                <a:rPr sz="1400" spc="-45" dirty="0">
                  <a:latin typeface="Arial"/>
                  <a:cs typeface="Arial"/>
                </a:rPr>
                <a:t>a</a:t>
              </a:r>
              <a:r>
                <a:rPr sz="1400" spc="-20" dirty="0">
                  <a:latin typeface="Arial"/>
                  <a:cs typeface="Arial"/>
                </a:rPr>
                <a:t>n</a:t>
              </a:r>
              <a:r>
                <a:rPr sz="1400" spc="5" dirty="0">
                  <a:latin typeface="Arial"/>
                  <a:cs typeface="Arial"/>
                </a:rPr>
                <a:t>s</a:t>
              </a:r>
              <a:r>
                <a:rPr sz="1400" spc="11" dirty="0">
                  <a:latin typeface="Arial"/>
                  <a:cs typeface="Arial"/>
                </a:rPr>
                <a:t>f</a:t>
              </a:r>
              <a:r>
                <a:rPr sz="1400" spc="-45" dirty="0">
                  <a:latin typeface="Arial"/>
                  <a:cs typeface="Arial"/>
                </a:rPr>
                <a:t>e</a:t>
              </a:r>
              <a:r>
                <a:rPr sz="1400" spc="-5" dirty="0">
                  <a:latin typeface="Arial"/>
                  <a:cs typeface="Arial"/>
                </a:rPr>
                <a:t>r</a:t>
              </a:r>
              <a:r>
                <a:rPr sz="1400" spc="-45" dirty="0">
                  <a:latin typeface="Arial"/>
                  <a:cs typeface="Arial"/>
                </a:rPr>
                <a:t>e</a:t>
              </a:r>
              <a:r>
                <a:rPr sz="1400" spc="-20" dirty="0">
                  <a:latin typeface="Arial"/>
                  <a:cs typeface="Arial"/>
                </a:rPr>
                <a:t>n</a:t>
              </a:r>
              <a:r>
                <a:rPr sz="1400" spc="5" dirty="0">
                  <a:latin typeface="Arial"/>
                  <a:cs typeface="Arial"/>
                </a:rPr>
                <a:t>c</a:t>
              </a:r>
              <a:r>
                <a:rPr sz="1400" spc="-15" dirty="0">
                  <a:latin typeface="Arial"/>
                  <a:cs typeface="Arial"/>
                </a:rPr>
                <a:t>i</a:t>
              </a:r>
              <a:r>
                <a:rPr sz="1400" spc="-11" dirty="0">
                  <a:latin typeface="Arial"/>
                  <a:cs typeface="Arial"/>
                </a:rPr>
                <a:t>a</a:t>
              </a:r>
              <a:endParaRPr sz="14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4155" y="658770"/>
            <a:ext cx="9678289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DOBLE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ACOPLE</a:t>
            </a:r>
            <a:r>
              <a:rPr sz="2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TRANSFERENCIA</a:t>
            </a:r>
            <a:endParaRPr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1200" y="6796534"/>
            <a:ext cx="16382999" cy="227498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Esta </a:t>
            </a:r>
            <a:r>
              <a:rPr sz="2400" dirty="0">
                <a:latin typeface="Arial"/>
                <a:cs typeface="Arial"/>
              </a:rPr>
              <a:t>configuración tiene </a:t>
            </a:r>
            <a:r>
              <a:rPr sz="2400" spc="-5" dirty="0">
                <a:latin typeface="Arial"/>
                <a:cs typeface="Arial"/>
              </a:rPr>
              <a:t>2 </a:t>
            </a:r>
            <a:r>
              <a:rPr sz="2400" dirty="0">
                <a:latin typeface="Arial"/>
                <a:cs typeface="Arial"/>
              </a:rPr>
              <a:t>barras 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pueden acoplar usando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bahía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acople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alimentar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otra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permite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despejar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una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 para </a:t>
            </a:r>
            <a:r>
              <a:rPr sz="2400" spc="-5" dirty="0" err="1">
                <a:latin typeface="Arial"/>
                <a:cs typeface="Arial"/>
              </a:rPr>
              <a:t>mantenimiento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s-AR" sz="2400" spc="-5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8254" indent="-342900" algn="just"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igual </a:t>
            </a:r>
            <a:r>
              <a:rPr sz="2400" spc="-5" dirty="0">
                <a:latin typeface="Arial"/>
                <a:cs typeface="Arial"/>
              </a:rPr>
              <a:t>manera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dirty="0">
                <a:latin typeface="Arial"/>
                <a:cs typeface="Arial"/>
              </a:rPr>
              <a:t>bahías poseen un seccionador de transferencia que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dirty="0">
                <a:latin typeface="Arial"/>
                <a:cs typeface="Arial"/>
              </a:rPr>
              <a:t> conectar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circuito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través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transferencia.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4284156" y="2145779"/>
            <a:ext cx="9152444" cy="4650755"/>
            <a:chOff x="6933503" y="3803398"/>
            <a:chExt cx="3926204" cy="2262506"/>
          </a:xfrm>
        </p:grpSpPr>
        <p:grpSp>
          <p:nvGrpSpPr>
            <p:cNvPr id="4" name="object 4"/>
            <p:cNvGrpSpPr/>
            <p:nvPr/>
          </p:nvGrpSpPr>
          <p:grpSpPr>
            <a:xfrm>
              <a:off x="6933503" y="4116136"/>
              <a:ext cx="3926204" cy="1628139"/>
              <a:chOff x="1878901" y="4116133"/>
              <a:chExt cx="3926204" cy="1628139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1898904" y="4139184"/>
                <a:ext cx="3886200" cy="375285"/>
              </a:xfrm>
              <a:custGeom>
                <a:avLst/>
                <a:gdLst/>
                <a:ahLst/>
                <a:cxnLst/>
                <a:rect l="l" t="t" r="r" b="b"/>
                <a:pathLst>
                  <a:path w="3886200" h="375285">
                    <a:moveTo>
                      <a:pt x="0" y="0"/>
                    </a:moveTo>
                    <a:lnTo>
                      <a:pt x="3886200" y="0"/>
                    </a:lnTo>
                  </a:path>
                  <a:path w="3886200" h="375285">
                    <a:moveTo>
                      <a:pt x="0" y="374903"/>
                    </a:moveTo>
                    <a:lnTo>
                      <a:pt x="3886200" y="341375"/>
                    </a:lnTo>
                  </a:path>
                </a:pathLst>
              </a:custGeom>
              <a:ln w="3962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240280" y="5053584"/>
                <a:ext cx="228600" cy="1130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3029">
                    <a:moveTo>
                      <a:pt x="0" y="0"/>
                    </a:moveTo>
                    <a:lnTo>
                      <a:pt x="0" y="112775"/>
                    </a:lnTo>
                    <a:lnTo>
                      <a:pt x="228600" y="112775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240280" y="4480560"/>
                <a:ext cx="228600" cy="103060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030604">
                    <a:moveTo>
                      <a:pt x="115824" y="344424"/>
                    </a:moveTo>
                    <a:lnTo>
                      <a:pt x="115824" y="573024"/>
                    </a:lnTo>
                  </a:path>
                  <a:path w="228600" h="1030604">
                    <a:moveTo>
                      <a:pt x="115824" y="685800"/>
                    </a:moveTo>
                    <a:lnTo>
                      <a:pt x="115824" y="914400"/>
                    </a:lnTo>
                  </a:path>
                  <a:path w="228600" h="1030604">
                    <a:moveTo>
                      <a:pt x="115824" y="344424"/>
                    </a:moveTo>
                    <a:lnTo>
                      <a:pt x="228600" y="228600"/>
                    </a:lnTo>
                  </a:path>
                  <a:path w="228600" h="1030604">
                    <a:moveTo>
                      <a:pt x="0" y="1030224"/>
                    </a:moveTo>
                    <a:lnTo>
                      <a:pt x="115824" y="914400"/>
                    </a:lnTo>
                  </a:path>
                  <a:path w="228600" h="1030604">
                    <a:moveTo>
                      <a:pt x="115824" y="0"/>
                    </a:moveTo>
                    <a:lnTo>
                      <a:pt x="115824" y="2286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499104" y="5053584"/>
                <a:ext cx="228600" cy="11303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13029">
                    <a:moveTo>
                      <a:pt x="0" y="0"/>
                    </a:moveTo>
                    <a:lnTo>
                      <a:pt x="0" y="112775"/>
                    </a:lnTo>
                    <a:lnTo>
                      <a:pt x="228600" y="112775"/>
                    </a:lnTo>
                    <a:lnTo>
                      <a:pt x="228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1898904" y="4139184"/>
                <a:ext cx="1828800" cy="1600200"/>
              </a:xfrm>
              <a:custGeom>
                <a:avLst/>
                <a:gdLst/>
                <a:ahLst/>
                <a:cxnLst/>
                <a:rect l="l" t="t" r="r" b="b"/>
                <a:pathLst>
                  <a:path w="1828800" h="1600200">
                    <a:moveTo>
                      <a:pt x="1712975" y="685800"/>
                    </a:moveTo>
                    <a:lnTo>
                      <a:pt x="1716023" y="914400"/>
                    </a:lnTo>
                  </a:path>
                  <a:path w="1828800" h="1600200">
                    <a:moveTo>
                      <a:pt x="1712975" y="1027176"/>
                    </a:moveTo>
                    <a:lnTo>
                      <a:pt x="1716023" y="1255776"/>
                    </a:lnTo>
                  </a:path>
                  <a:path w="1828800" h="1600200">
                    <a:moveTo>
                      <a:pt x="1712975" y="685800"/>
                    </a:moveTo>
                    <a:lnTo>
                      <a:pt x="1828799" y="569976"/>
                    </a:lnTo>
                  </a:path>
                  <a:path w="1828800" h="1600200">
                    <a:moveTo>
                      <a:pt x="1600199" y="1371600"/>
                    </a:moveTo>
                    <a:lnTo>
                      <a:pt x="1712975" y="1255776"/>
                    </a:lnTo>
                  </a:path>
                  <a:path w="1828800" h="1600200">
                    <a:moveTo>
                      <a:pt x="1712975" y="341375"/>
                    </a:moveTo>
                    <a:lnTo>
                      <a:pt x="1716023" y="569976"/>
                    </a:lnTo>
                  </a:path>
                  <a:path w="1828800" h="1600200">
                    <a:moveTo>
                      <a:pt x="112775" y="0"/>
                    </a:moveTo>
                    <a:lnTo>
                      <a:pt x="115823" y="569976"/>
                    </a:lnTo>
                  </a:path>
                  <a:path w="1828800" h="1600200">
                    <a:moveTo>
                      <a:pt x="0" y="685800"/>
                    </a:moveTo>
                    <a:lnTo>
                      <a:pt x="112775" y="569976"/>
                    </a:lnTo>
                  </a:path>
                  <a:path w="1828800" h="1600200">
                    <a:moveTo>
                      <a:pt x="112775" y="685800"/>
                    </a:moveTo>
                    <a:lnTo>
                      <a:pt x="115823" y="1600200"/>
                    </a:lnTo>
                  </a:path>
                  <a:path w="1828800" h="1600200">
                    <a:moveTo>
                      <a:pt x="112775" y="1600200"/>
                    </a:moveTo>
                    <a:lnTo>
                      <a:pt x="457200" y="1600200"/>
                    </a:lnTo>
                  </a:path>
                  <a:path w="1828800" h="1600200">
                    <a:moveTo>
                      <a:pt x="1371599" y="0"/>
                    </a:moveTo>
                    <a:lnTo>
                      <a:pt x="1371599" y="569976"/>
                    </a:lnTo>
                  </a:path>
                  <a:path w="1828800" h="1600200">
                    <a:moveTo>
                      <a:pt x="1255776" y="685800"/>
                    </a:moveTo>
                    <a:lnTo>
                      <a:pt x="1371599" y="569976"/>
                    </a:lnTo>
                  </a:path>
                  <a:path w="1828800" h="1600200">
                    <a:moveTo>
                      <a:pt x="1371599" y="685800"/>
                    </a:moveTo>
                    <a:lnTo>
                      <a:pt x="1371599" y="1600200"/>
                    </a:lnTo>
                  </a:path>
                  <a:path w="1828800" h="1600200">
                    <a:moveTo>
                      <a:pt x="1371599" y="1600200"/>
                    </a:moveTo>
                    <a:lnTo>
                      <a:pt x="1712975" y="1600200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42104" y="4937760"/>
                <a:ext cx="11303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13029" h="228600">
                    <a:moveTo>
                      <a:pt x="0" y="0"/>
                    </a:moveTo>
                    <a:lnTo>
                      <a:pt x="0" y="228600"/>
                    </a:lnTo>
                    <a:lnTo>
                      <a:pt x="112775" y="228600"/>
                    </a:lnTo>
                    <a:lnTo>
                      <a:pt x="112775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4184904" y="4120896"/>
                <a:ext cx="1143000" cy="9144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914400">
                    <a:moveTo>
                      <a:pt x="112775" y="914400"/>
                    </a:moveTo>
                    <a:lnTo>
                      <a:pt x="228600" y="801624"/>
                    </a:lnTo>
                  </a:path>
                  <a:path w="1143000" h="914400">
                    <a:moveTo>
                      <a:pt x="112775" y="914400"/>
                    </a:moveTo>
                    <a:lnTo>
                      <a:pt x="0" y="914400"/>
                    </a:lnTo>
                  </a:path>
                  <a:path w="1143000" h="914400">
                    <a:moveTo>
                      <a:pt x="0" y="914400"/>
                    </a:moveTo>
                    <a:lnTo>
                      <a:pt x="0" y="0"/>
                    </a:lnTo>
                  </a:path>
                  <a:path w="1143000" h="914400">
                    <a:moveTo>
                      <a:pt x="798576" y="914400"/>
                    </a:moveTo>
                    <a:lnTo>
                      <a:pt x="914400" y="801624"/>
                    </a:lnTo>
                  </a:path>
                  <a:path w="1143000" h="914400">
                    <a:moveTo>
                      <a:pt x="914400" y="914400"/>
                    </a:moveTo>
                    <a:lnTo>
                      <a:pt x="1143000" y="914400"/>
                    </a:lnTo>
                  </a:path>
                  <a:path w="1143000" h="914400">
                    <a:moveTo>
                      <a:pt x="1143000" y="914400"/>
                    </a:moveTo>
                    <a:lnTo>
                      <a:pt x="1143000" y="344424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7489448" y="3803398"/>
              <a:ext cx="550545" cy="152607"/>
            </a:xfrm>
            <a:prstGeom prst="rect">
              <a:avLst/>
            </a:prstGeom>
          </p:spPr>
          <p:txBody>
            <a:bodyPr vert="horz" wrap="square" lIns="0" tIns="13971" rIns="0" bIns="0" rtlCol="0">
              <a:spAutoFit/>
            </a:bodyPr>
            <a:lstStyle/>
            <a:p>
              <a:pPr marL="12700">
                <a:spcBef>
                  <a:spcPts val="111"/>
                </a:spcBef>
              </a:pPr>
              <a:r>
                <a:rPr sz="900" spc="-5" dirty="0">
                  <a:latin typeface="Arial"/>
                  <a:cs typeface="Arial"/>
                </a:rPr>
                <a:t>BARRA</a:t>
              </a:r>
              <a:r>
                <a:rPr sz="900" spc="200" dirty="0">
                  <a:latin typeface="Arial"/>
                  <a:cs typeface="Arial"/>
                </a:rPr>
                <a:t> </a:t>
              </a:r>
              <a:r>
                <a:rPr sz="900" spc="5" dirty="0">
                  <a:latin typeface="Arial"/>
                  <a:cs typeface="Arial"/>
                </a:rPr>
                <a:t>1</a:t>
              </a:r>
              <a:endParaRPr sz="900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9754111" y="4281932"/>
              <a:ext cx="456565" cy="134653"/>
            </a:xfrm>
            <a:prstGeom prst="rect">
              <a:avLst/>
            </a:prstGeom>
          </p:spPr>
          <p:txBody>
            <a:bodyPr vert="horz" wrap="square" lIns="0" tIns="11431" rIns="0" bIns="0" rtlCol="0">
              <a:spAutoFit/>
            </a:bodyPr>
            <a:lstStyle/>
            <a:p>
              <a:pPr marL="12700">
                <a:spcBef>
                  <a:spcPts val="91"/>
                </a:spcBef>
              </a:pPr>
              <a:r>
                <a:rPr sz="800" spc="-11" dirty="0">
                  <a:latin typeface="Arial"/>
                  <a:cs typeface="Arial"/>
                </a:rPr>
                <a:t>BARRA</a:t>
              </a:r>
              <a:r>
                <a:rPr sz="800" spc="-5" dirty="0">
                  <a:latin typeface="Arial"/>
                  <a:cs typeface="Arial"/>
                </a:rPr>
                <a:t> </a:t>
              </a:r>
              <a:r>
                <a:rPr sz="800" spc="-11" dirty="0">
                  <a:latin typeface="Arial"/>
                  <a:cs typeface="Arial"/>
                </a:rPr>
                <a:t>2</a:t>
              </a:r>
              <a:endParaRPr sz="800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9352279" y="5282188"/>
              <a:ext cx="1143000" cy="282129"/>
            </a:xfrm>
            <a:prstGeom prst="rect">
              <a:avLst/>
            </a:prstGeom>
            <a:ln w="9142">
              <a:solidFill>
                <a:srgbClr val="000000"/>
              </a:solidFill>
            </a:ln>
          </p:spPr>
          <p:txBody>
            <a:bodyPr vert="horz" wrap="square" lIns="0" tIns="50800" rIns="0" bIns="0" rtlCol="0">
              <a:spAutoFit/>
            </a:bodyPr>
            <a:lstStyle/>
            <a:p>
              <a:pPr marL="146043" marR="135883" indent="12065">
                <a:lnSpc>
                  <a:spcPts val="940"/>
                </a:lnSpc>
                <a:spcBef>
                  <a:spcPts val="400"/>
                </a:spcBef>
              </a:pPr>
              <a:r>
                <a:rPr sz="800" spc="-11" dirty="0">
                  <a:latin typeface="Arial"/>
                  <a:cs typeface="Arial"/>
                </a:rPr>
                <a:t>BAHÍA ACOPLE Y </a:t>
              </a:r>
              <a:r>
                <a:rPr sz="800" spc="-211" dirty="0">
                  <a:latin typeface="Arial"/>
                  <a:cs typeface="Arial"/>
                </a:rPr>
                <a:t> </a:t>
              </a:r>
              <a:r>
                <a:rPr sz="800" spc="11" dirty="0">
                  <a:latin typeface="Arial"/>
                  <a:cs typeface="Arial"/>
                </a:rPr>
                <a:t>T</a:t>
              </a:r>
              <a:r>
                <a:rPr sz="800" spc="-11" dirty="0">
                  <a:latin typeface="Arial"/>
                  <a:cs typeface="Arial"/>
                </a:rPr>
                <a:t>RANS</a:t>
              </a:r>
              <a:r>
                <a:rPr sz="800" spc="-15" dirty="0">
                  <a:latin typeface="Arial"/>
                  <a:cs typeface="Arial"/>
                </a:rPr>
                <a:t>F</a:t>
              </a:r>
              <a:r>
                <a:rPr sz="800" spc="-11" dirty="0">
                  <a:latin typeface="Arial"/>
                  <a:cs typeface="Arial"/>
                </a:rPr>
                <a:t>ERENCIA</a:t>
              </a:r>
              <a:endParaRPr sz="800">
                <a:latin typeface="Arial"/>
                <a:cs typeface="Arial"/>
              </a:endParaRPr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7374127" y="4120899"/>
              <a:ext cx="2664460" cy="1945005"/>
              <a:chOff x="2319527" y="4120896"/>
              <a:chExt cx="2664460" cy="1945005"/>
            </a:xfrm>
          </p:grpSpPr>
          <p:pic>
            <p:nvPicPr>
              <p:cNvPr id="16" name="object 1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19527" y="5718048"/>
                <a:ext cx="76200" cy="231648"/>
              </a:xfrm>
              <a:prstGeom prst="rect">
                <a:avLst/>
              </a:prstGeom>
            </p:spPr>
          </p:pic>
          <p:pic>
            <p:nvPicPr>
              <p:cNvPr id="17" name="object 1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75303" y="5830824"/>
                <a:ext cx="76200" cy="234696"/>
              </a:xfrm>
              <a:prstGeom prst="rect">
                <a:avLst/>
              </a:prstGeom>
            </p:spPr>
          </p:pic>
          <p:sp>
            <p:nvSpPr>
              <p:cNvPr id="18" name="object 18"/>
              <p:cNvSpPr/>
              <p:nvPr/>
            </p:nvSpPr>
            <p:spPr>
              <a:xfrm>
                <a:off x="2356103" y="4120896"/>
                <a:ext cx="2627630" cy="1716405"/>
              </a:xfrm>
              <a:custGeom>
                <a:avLst/>
                <a:gdLst/>
                <a:ahLst/>
                <a:cxnLst/>
                <a:rect l="l" t="t" r="r" b="b"/>
                <a:pathLst>
                  <a:path w="2627629" h="1716404">
                    <a:moveTo>
                      <a:pt x="341375" y="0"/>
                    </a:moveTo>
                    <a:lnTo>
                      <a:pt x="341375" y="573024"/>
                    </a:lnTo>
                  </a:path>
                  <a:path w="2627629" h="1716404">
                    <a:moveTo>
                      <a:pt x="1600199" y="0"/>
                    </a:moveTo>
                    <a:lnTo>
                      <a:pt x="1600199" y="573024"/>
                    </a:lnTo>
                  </a:path>
                  <a:path w="2627629" h="1716404">
                    <a:moveTo>
                      <a:pt x="341375" y="685800"/>
                    </a:moveTo>
                    <a:lnTo>
                      <a:pt x="457200" y="573024"/>
                    </a:lnTo>
                  </a:path>
                  <a:path w="2627629" h="1716404">
                    <a:moveTo>
                      <a:pt x="1600199" y="685800"/>
                    </a:moveTo>
                    <a:lnTo>
                      <a:pt x="1712975" y="573024"/>
                    </a:lnTo>
                  </a:path>
                  <a:path w="2627629" h="1716404">
                    <a:moveTo>
                      <a:pt x="341375" y="685800"/>
                    </a:moveTo>
                    <a:lnTo>
                      <a:pt x="341375" y="801624"/>
                    </a:lnTo>
                  </a:path>
                  <a:path w="2627629" h="1716404">
                    <a:moveTo>
                      <a:pt x="1600199" y="685800"/>
                    </a:moveTo>
                    <a:lnTo>
                      <a:pt x="1600199" y="801624"/>
                    </a:lnTo>
                  </a:path>
                  <a:path w="2627629" h="1716404">
                    <a:moveTo>
                      <a:pt x="341375" y="801624"/>
                    </a:moveTo>
                    <a:lnTo>
                      <a:pt x="0" y="801624"/>
                    </a:lnTo>
                  </a:path>
                  <a:path w="2627629" h="1716404">
                    <a:moveTo>
                      <a:pt x="2285999" y="914400"/>
                    </a:moveTo>
                    <a:lnTo>
                      <a:pt x="2057399" y="914400"/>
                    </a:lnTo>
                  </a:path>
                  <a:path w="2627629" h="1716404">
                    <a:moveTo>
                      <a:pt x="2627375" y="914400"/>
                    </a:moveTo>
                    <a:lnTo>
                      <a:pt x="2398775" y="914400"/>
                    </a:lnTo>
                  </a:path>
                  <a:path w="2627629" h="1716404">
                    <a:moveTo>
                      <a:pt x="1600199" y="801624"/>
                    </a:moveTo>
                    <a:lnTo>
                      <a:pt x="1255775" y="801624"/>
                    </a:lnTo>
                  </a:path>
                  <a:path w="2627629" h="1716404">
                    <a:moveTo>
                      <a:pt x="0" y="1371600"/>
                    </a:moveTo>
                    <a:lnTo>
                      <a:pt x="0" y="1716024"/>
                    </a:lnTo>
                  </a:path>
                  <a:path w="2627629" h="1716404">
                    <a:moveTo>
                      <a:pt x="1255775" y="1371600"/>
                    </a:moveTo>
                    <a:lnTo>
                      <a:pt x="1258823" y="1716024"/>
                    </a:lnTo>
                  </a:path>
                </a:pathLst>
              </a:custGeom>
              <a:ln w="914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0" y="631249"/>
            <a:ext cx="9905999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r>
              <a:rPr sz="2800" b="1" u="sng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CONFIGURACIÓN</a:t>
            </a:r>
            <a:r>
              <a:rPr sz="2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</a:t>
            </a:r>
            <a:r>
              <a:rPr sz="2800" b="1" u="sng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800" b="1" u="sng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MEDIO</a:t>
            </a:r>
            <a:endParaRPr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400" y="7282890"/>
            <a:ext cx="16306800" cy="26443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7620" indent="-342900" algn="just">
              <a:spcBef>
                <a:spcPts val="160"/>
              </a:spcBef>
              <a:buFont typeface="Arial" panose="020B0604020202020204" pitchFamily="34" charset="0"/>
              <a:buChar char="•"/>
              <a:tabLst>
                <a:tab pos="2122699" algn="l"/>
              </a:tabLst>
            </a:pP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3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configuración</a:t>
            </a:r>
            <a:r>
              <a:rPr sz="2400" spc="3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basa	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dirty="0">
                <a:latin typeface="Arial"/>
                <a:cs typeface="Arial"/>
              </a:rPr>
              <a:t> barras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energizadas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un</a:t>
            </a:r>
            <a:r>
              <a:rPr sz="2400" spc="5" dirty="0">
                <a:latin typeface="Arial"/>
                <a:cs typeface="Arial"/>
              </a:rPr>
              <a:t> arreglo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3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llamado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Diámetro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circuitos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marR="7620" indent="-342900" algn="just">
              <a:spcBef>
                <a:spcPts val="160"/>
              </a:spcBef>
              <a:buFont typeface="Arial" panose="020B0604020202020204" pitchFamily="34" charset="0"/>
              <a:buChar char="•"/>
              <a:tabLst>
                <a:tab pos="2122699" algn="l"/>
              </a:tabLst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Ante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falla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uno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interruptores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circuitos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quedan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alimentados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por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otros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interruptores 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esquema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s-AR" sz="2400" spc="-5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6985" indent="-342900" algn="just"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Este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esquema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más</a:t>
            </a:r>
            <a:r>
              <a:rPr sz="2400" dirty="0">
                <a:latin typeface="Arial"/>
                <a:cs typeface="Arial"/>
              </a:rPr>
              <a:t> costoso, pero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mayor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continuidad</a:t>
            </a:r>
            <a:r>
              <a:rPr sz="2400" dirty="0">
                <a:latin typeface="Arial"/>
                <a:cs typeface="Arial"/>
              </a:rPr>
              <a:t> del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servicio.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73800" y="1752600"/>
            <a:ext cx="6629400" cy="5530290"/>
            <a:chOff x="2170176" y="2374392"/>
            <a:chExt cx="3657600" cy="5029200"/>
          </a:xfrm>
        </p:grpSpPr>
        <p:sp>
          <p:nvSpPr>
            <p:cNvPr id="5" name="object 5"/>
            <p:cNvSpPr/>
            <p:nvPr/>
          </p:nvSpPr>
          <p:spPr>
            <a:xfrm>
              <a:off x="2170176" y="2831592"/>
              <a:ext cx="3657600" cy="0"/>
            </a:xfrm>
            <a:custGeom>
              <a:avLst/>
              <a:gdLst/>
              <a:ahLst/>
              <a:cxnLst/>
              <a:rect l="l" t="t" r="r" b="b"/>
              <a:pathLst>
                <a:path w="3657600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ln w="39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4600" y="3401568"/>
              <a:ext cx="228600" cy="116205"/>
            </a:xfrm>
            <a:custGeom>
              <a:avLst/>
              <a:gdLst/>
              <a:ahLst/>
              <a:cxnLst/>
              <a:rect l="l" t="t" r="r" b="b"/>
              <a:pathLst>
                <a:path w="228600" h="116204">
                  <a:moveTo>
                    <a:pt x="0" y="0"/>
                  </a:moveTo>
                  <a:lnTo>
                    <a:pt x="0" y="115824"/>
                  </a:lnTo>
                  <a:lnTo>
                    <a:pt x="228600" y="115824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4600" y="2831592"/>
              <a:ext cx="228600" cy="1353820"/>
            </a:xfrm>
            <a:custGeom>
              <a:avLst/>
              <a:gdLst/>
              <a:ahLst/>
              <a:cxnLst/>
              <a:rect l="l" t="t" r="r" b="b"/>
              <a:pathLst>
                <a:path w="228600" h="1353820">
                  <a:moveTo>
                    <a:pt x="112775" y="341375"/>
                  </a:moveTo>
                  <a:lnTo>
                    <a:pt x="112775" y="569976"/>
                  </a:lnTo>
                </a:path>
                <a:path w="228600" h="1353820">
                  <a:moveTo>
                    <a:pt x="112775" y="685800"/>
                  </a:moveTo>
                  <a:lnTo>
                    <a:pt x="112775" y="914399"/>
                  </a:lnTo>
                </a:path>
                <a:path w="228600" h="1353820">
                  <a:moveTo>
                    <a:pt x="112775" y="341375"/>
                  </a:moveTo>
                  <a:lnTo>
                    <a:pt x="228600" y="228600"/>
                  </a:lnTo>
                </a:path>
                <a:path w="228600" h="1353820">
                  <a:moveTo>
                    <a:pt x="0" y="1027175"/>
                  </a:moveTo>
                  <a:lnTo>
                    <a:pt x="112775" y="914399"/>
                  </a:lnTo>
                </a:path>
                <a:path w="228600" h="1353820">
                  <a:moveTo>
                    <a:pt x="112775" y="0"/>
                  </a:moveTo>
                  <a:lnTo>
                    <a:pt x="112775" y="228600"/>
                  </a:lnTo>
                </a:path>
                <a:path w="228600" h="1353820">
                  <a:moveTo>
                    <a:pt x="112775" y="1008887"/>
                  </a:moveTo>
                  <a:lnTo>
                    <a:pt x="112775" y="1353311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4600" y="4773168"/>
              <a:ext cx="228600" cy="116205"/>
            </a:xfrm>
            <a:custGeom>
              <a:avLst/>
              <a:gdLst/>
              <a:ahLst/>
              <a:cxnLst/>
              <a:rect l="l" t="t" r="r" b="b"/>
              <a:pathLst>
                <a:path w="228600" h="116204">
                  <a:moveTo>
                    <a:pt x="0" y="0"/>
                  </a:moveTo>
                  <a:lnTo>
                    <a:pt x="0" y="115824"/>
                  </a:lnTo>
                  <a:lnTo>
                    <a:pt x="228600" y="115824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4600" y="4087368"/>
              <a:ext cx="685800" cy="1469390"/>
            </a:xfrm>
            <a:custGeom>
              <a:avLst/>
              <a:gdLst/>
              <a:ahLst/>
              <a:cxnLst/>
              <a:rect l="l" t="t" r="r" b="b"/>
              <a:pathLst>
                <a:path w="685800" h="1469389">
                  <a:moveTo>
                    <a:pt x="112775" y="457200"/>
                  </a:moveTo>
                  <a:lnTo>
                    <a:pt x="112775" y="685800"/>
                  </a:lnTo>
                </a:path>
                <a:path w="685800" h="1469389">
                  <a:moveTo>
                    <a:pt x="112775" y="801624"/>
                  </a:moveTo>
                  <a:lnTo>
                    <a:pt x="112775" y="1030224"/>
                  </a:lnTo>
                </a:path>
                <a:path w="685800" h="1469389">
                  <a:moveTo>
                    <a:pt x="112775" y="457200"/>
                  </a:moveTo>
                  <a:lnTo>
                    <a:pt x="228600" y="344424"/>
                  </a:lnTo>
                </a:path>
                <a:path w="685800" h="1469389">
                  <a:moveTo>
                    <a:pt x="0" y="1143000"/>
                  </a:moveTo>
                  <a:lnTo>
                    <a:pt x="112775" y="1030224"/>
                  </a:lnTo>
                </a:path>
                <a:path w="685800" h="1469389">
                  <a:moveTo>
                    <a:pt x="112775" y="115824"/>
                  </a:moveTo>
                  <a:lnTo>
                    <a:pt x="112775" y="344424"/>
                  </a:lnTo>
                </a:path>
                <a:path w="685800" h="1469389">
                  <a:moveTo>
                    <a:pt x="112775" y="1124712"/>
                  </a:moveTo>
                  <a:lnTo>
                    <a:pt x="112775" y="1469136"/>
                  </a:lnTo>
                </a:path>
                <a:path w="685800" h="1469389">
                  <a:moveTo>
                    <a:pt x="112775" y="0"/>
                  </a:moveTo>
                  <a:lnTo>
                    <a:pt x="685800" y="0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60776" y="2374392"/>
              <a:ext cx="76200" cy="1719580"/>
            </a:xfrm>
            <a:custGeom>
              <a:avLst/>
              <a:gdLst/>
              <a:ahLst/>
              <a:cxnLst/>
              <a:rect l="l" t="t" r="r" b="b"/>
              <a:pathLst>
                <a:path w="76200" h="1719579">
                  <a:moveTo>
                    <a:pt x="39624" y="57911"/>
                  </a:moveTo>
                  <a:lnTo>
                    <a:pt x="33528" y="60959"/>
                  </a:lnTo>
                  <a:lnTo>
                    <a:pt x="33528" y="1712975"/>
                  </a:lnTo>
                  <a:lnTo>
                    <a:pt x="39624" y="1719071"/>
                  </a:lnTo>
                  <a:lnTo>
                    <a:pt x="42672" y="1712975"/>
                  </a:lnTo>
                  <a:lnTo>
                    <a:pt x="42672" y="60959"/>
                  </a:lnTo>
                  <a:lnTo>
                    <a:pt x="39624" y="57911"/>
                  </a:lnTo>
                  <a:close/>
                </a:path>
                <a:path w="76200" h="1719579">
                  <a:moveTo>
                    <a:pt x="39624" y="0"/>
                  </a:moveTo>
                  <a:lnTo>
                    <a:pt x="0" y="76200"/>
                  </a:lnTo>
                  <a:lnTo>
                    <a:pt x="33528" y="76200"/>
                  </a:lnTo>
                  <a:lnTo>
                    <a:pt x="33528" y="60959"/>
                  </a:lnTo>
                  <a:lnTo>
                    <a:pt x="39624" y="57911"/>
                  </a:lnTo>
                  <a:lnTo>
                    <a:pt x="67421" y="57911"/>
                  </a:lnTo>
                  <a:lnTo>
                    <a:pt x="39624" y="0"/>
                  </a:lnTo>
                  <a:close/>
                </a:path>
                <a:path w="76200" h="1719579">
                  <a:moveTo>
                    <a:pt x="67421" y="57911"/>
                  </a:moveTo>
                  <a:lnTo>
                    <a:pt x="39624" y="57911"/>
                  </a:lnTo>
                  <a:lnTo>
                    <a:pt x="42672" y="60959"/>
                  </a:lnTo>
                  <a:lnTo>
                    <a:pt x="42672" y="76200"/>
                  </a:lnTo>
                  <a:lnTo>
                    <a:pt x="76200" y="76200"/>
                  </a:lnTo>
                  <a:lnTo>
                    <a:pt x="67421" y="579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43400" y="3401568"/>
              <a:ext cx="228600" cy="116205"/>
            </a:xfrm>
            <a:custGeom>
              <a:avLst/>
              <a:gdLst/>
              <a:ahLst/>
              <a:cxnLst/>
              <a:rect l="l" t="t" r="r" b="b"/>
              <a:pathLst>
                <a:path w="228600" h="116204">
                  <a:moveTo>
                    <a:pt x="0" y="0"/>
                  </a:moveTo>
                  <a:lnTo>
                    <a:pt x="0" y="115824"/>
                  </a:lnTo>
                  <a:lnTo>
                    <a:pt x="228600" y="115824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3400" y="2831592"/>
              <a:ext cx="228600" cy="1353820"/>
            </a:xfrm>
            <a:custGeom>
              <a:avLst/>
              <a:gdLst/>
              <a:ahLst/>
              <a:cxnLst/>
              <a:rect l="l" t="t" r="r" b="b"/>
              <a:pathLst>
                <a:path w="228600" h="1353820">
                  <a:moveTo>
                    <a:pt x="112775" y="341375"/>
                  </a:moveTo>
                  <a:lnTo>
                    <a:pt x="112775" y="569976"/>
                  </a:lnTo>
                </a:path>
                <a:path w="228600" h="1353820">
                  <a:moveTo>
                    <a:pt x="112775" y="685800"/>
                  </a:moveTo>
                  <a:lnTo>
                    <a:pt x="112775" y="914399"/>
                  </a:lnTo>
                </a:path>
                <a:path w="228600" h="1353820">
                  <a:moveTo>
                    <a:pt x="112775" y="341375"/>
                  </a:moveTo>
                  <a:lnTo>
                    <a:pt x="228600" y="228600"/>
                  </a:lnTo>
                </a:path>
                <a:path w="228600" h="1353820">
                  <a:moveTo>
                    <a:pt x="0" y="1027175"/>
                  </a:moveTo>
                  <a:lnTo>
                    <a:pt x="112775" y="914399"/>
                  </a:lnTo>
                </a:path>
                <a:path w="228600" h="1353820">
                  <a:moveTo>
                    <a:pt x="112775" y="0"/>
                  </a:moveTo>
                  <a:lnTo>
                    <a:pt x="112775" y="228600"/>
                  </a:lnTo>
                </a:path>
                <a:path w="228600" h="1353820">
                  <a:moveTo>
                    <a:pt x="112775" y="1008887"/>
                  </a:moveTo>
                  <a:lnTo>
                    <a:pt x="112775" y="1353311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43400" y="4773168"/>
              <a:ext cx="228600" cy="116205"/>
            </a:xfrm>
            <a:custGeom>
              <a:avLst/>
              <a:gdLst/>
              <a:ahLst/>
              <a:cxnLst/>
              <a:rect l="l" t="t" r="r" b="b"/>
              <a:pathLst>
                <a:path w="228600" h="116204">
                  <a:moveTo>
                    <a:pt x="0" y="0"/>
                  </a:moveTo>
                  <a:lnTo>
                    <a:pt x="0" y="115824"/>
                  </a:lnTo>
                  <a:lnTo>
                    <a:pt x="228600" y="115824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43400" y="4087368"/>
              <a:ext cx="685800" cy="1469390"/>
            </a:xfrm>
            <a:custGeom>
              <a:avLst/>
              <a:gdLst/>
              <a:ahLst/>
              <a:cxnLst/>
              <a:rect l="l" t="t" r="r" b="b"/>
              <a:pathLst>
                <a:path w="685800" h="1469389">
                  <a:moveTo>
                    <a:pt x="112775" y="457200"/>
                  </a:moveTo>
                  <a:lnTo>
                    <a:pt x="112775" y="685800"/>
                  </a:lnTo>
                </a:path>
                <a:path w="685800" h="1469389">
                  <a:moveTo>
                    <a:pt x="112775" y="801624"/>
                  </a:moveTo>
                  <a:lnTo>
                    <a:pt x="112775" y="1030224"/>
                  </a:lnTo>
                </a:path>
                <a:path w="685800" h="1469389">
                  <a:moveTo>
                    <a:pt x="112775" y="457200"/>
                  </a:moveTo>
                  <a:lnTo>
                    <a:pt x="228600" y="344424"/>
                  </a:lnTo>
                </a:path>
                <a:path w="685800" h="1469389">
                  <a:moveTo>
                    <a:pt x="0" y="1143000"/>
                  </a:moveTo>
                  <a:lnTo>
                    <a:pt x="112775" y="1030224"/>
                  </a:lnTo>
                </a:path>
                <a:path w="685800" h="1469389">
                  <a:moveTo>
                    <a:pt x="112775" y="115824"/>
                  </a:moveTo>
                  <a:lnTo>
                    <a:pt x="112775" y="344424"/>
                  </a:lnTo>
                </a:path>
                <a:path w="685800" h="1469389">
                  <a:moveTo>
                    <a:pt x="112775" y="1124712"/>
                  </a:moveTo>
                  <a:lnTo>
                    <a:pt x="112775" y="1469136"/>
                  </a:lnTo>
                </a:path>
                <a:path w="685800" h="1469389">
                  <a:moveTo>
                    <a:pt x="112775" y="0"/>
                  </a:moveTo>
                  <a:lnTo>
                    <a:pt x="685800" y="0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89576" y="2374392"/>
              <a:ext cx="76200" cy="1719580"/>
            </a:xfrm>
            <a:custGeom>
              <a:avLst/>
              <a:gdLst/>
              <a:ahLst/>
              <a:cxnLst/>
              <a:rect l="l" t="t" r="r" b="b"/>
              <a:pathLst>
                <a:path w="76200" h="1719579">
                  <a:moveTo>
                    <a:pt x="39624" y="57911"/>
                  </a:moveTo>
                  <a:lnTo>
                    <a:pt x="33527" y="60959"/>
                  </a:lnTo>
                  <a:lnTo>
                    <a:pt x="33527" y="1712975"/>
                  </a:lnTo>
                  <a:lnTo>
                    <a:pt x="39624" y="1719071"/>
                  </a:lnTo>
                  <a:lnTo>
                    <a:pt x="42672" y="1712975"/>
                  </a:lnTo>
                  <a:lnTo>
                    <a:pt x="42672" y="60959"/>
                  </a:lnTo>
                  <a:lnTo>
                    <a:pt x="39624" y="57911"/>
                  </a:lnTo>
                  <a:close/>
                </a:path>
                <a:path w="76200" h="1719579">
                  <a:moveTo>
                    <a:pt x="39624" y="0"/>
                  </a:moveTo>
                  <a:lnTo>
                    <a:pt x="0" y="76200"/>
                  </a:lnTo>
                  <a:lnTo>
                    <a:pt x="33527" y="76200"/>
                  </a:lnTo>
                  <a:lnTo>
                    <a:pt x="33527" y="60959"/>
                  </a:lnTo>
                  <a:lnTo>
                    <a:pt x="39624" y="57911"/>
                  </a:lnTo>
                  <a:lnTo>
                    <a:pt x="67421" y="57911"/>
                  </a:lnTo>
                  <a:lnTo>
                    <a:pt x="39624" y="0"/>
                  </a:lnTo>
                  <a:close/>
                </a:path>
                <a:path w="76200" h="1719579">
                  <a:moveTo>
                    <a:pt x="67421" y="57911"/>
                  </a:moveTo>
                  <a:lnTo>
                    <a:pt x="39624" y="57911"/>
                  </a:lnTo>
                  <a:lnTo>
                    <a:pt x="42672" y="60959"/>
                  </a:lnTo>
                  <a:lnTo>
                    <a:pt x="42672" y="76200"/>
                  </a:lnTo>
                  <a:lnTo>
                    <a:pt x="76200" y="76200"/>
                  </a:lnTo>
                  <a:lnTo>
                    <a:pt x="67421" y="579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4600" y="6260592"/>
              <a:ext cx="228600" cy="113030"/>
            </a:xfrm>
            <a:custGeom>
              <a:avLst/>
              <a:gdLst/>
              <a:ahLst/>
              <a:cxnLst/>
              <a:rect l="l" t="t" r="r" b="b"/>
              <a:pathLst>
                <a:path w="228600" h="113029">
                  <a:moveTo>
                    <a:pt x="0" y="0"/>
                  </a:moveTo>
                  <a:lnTo>
                    <a:pt x="0" y="112775"/>
                  </a:lnTo>
                  <a:lnTo>
                    <a:pt x="228600" y="112775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4600" y="5574792"/>
              <a:ext cx="228600" cy="1143000"/>
            </a:xfrm>
            <a:custGeom>
              <a:avLst/>
              <a:gdLst/>
              <a:ahLst/>
              <a:cxnLst/>
              <a:rect l="l" t="t" r="r" b="b"/>
              <a:pathLst>
                <a:path w="228600" h="1143000">
                  <a:moveTo>
                    <a:pt x="112775" y="457200"/>
                  </a:moveTo>
                  <a:lnTo>
                    <a:pt x="112775" y="685800"/>
                  </a:lnTo>
                </a:path>
                <a:path w="228600" h="1143000">
                  <a:moveTo>
                    <a:pt x="112775" y="798576"/>
                  </a:moveTo>
                  <a:lnTo>
                    <a:pt x="112775" y="1027176"/>
                  </a:lnTo>
                </a:path>
                <a:path w="228600" h="1143000">
                  <a:moveTo>
                    <a:pt x="112775" y="457200"/>
                  </a:moveTo>
                  <a:lnTo>
                    <a:pt x="228600" y="341375"/>
                  </a:lnTo>
                </a:path>
                <a:path w="228600" h="1143000">
                  <a:moveTo>
                    <a:pt x="0" y="1143000"/>
                  </a:moveTo>
                  <a:lnTo>
                    <a:pt x="112775" y="1027176"/>
                  </a:lnTo>
                </a:path>
                <a:path w="228600" h="1143000">
                  <a:moveTo>
                    <a:pt x="112775" y="0"/>
                  </a:moveTo>
                  <a:lnTo>
                    <a:pt x="112775" y="341375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43400" y="6260592"/>
              <a:ext cx="228600" cy="113030"/>
            </a:xfrm>
            <a:custGeom>
              <a:avLst/>
              <a:gdLst/>
              <a:ahLst/>
              <a:cxnLst/>
              <a:rect l="l" t="t" r="r" b="b"/>
              <a:pathLst>
                <a:path w="228600" h="113029">
                  <a:moveTo>
                    <a:pt x="0" y="0"/>
                  </a:moveTo>
                  <a:lnTo>
                    <a:pt x="0" y="112775"/>
                  </a:lnTo>
                  <a:lnTo>
                    <a:pt x="228600" y="112775"/>
                  </a:lnTo>
                  <a:lnTo>
                    <a:pt x="228600" y="0"/>
                  </a:lnTo>
                  <a:lnTo>
                    <a:pt x="0" y="0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43400" y="5574792"/>
              <a:ext cx="228600" cy="1143000"/>
            </a:xfrm>
            <a:custGeom>
              <a:avLst/>
              <a:gdLst/>
              <a:ahLst/>
              <a:cxnLst/>
              <a:rect l="l" t="t" r="r" b="b"/>
              <a:pathLst>
                <a:path w="228600" h="1143000">
                  <a:moveTo>
                    <a:pt x="112775" y="457200"/>
                  </a:moveTo>
                  <a:lnTo>
                    <a:pt x="112775" y="685800"/>
                  </a:lnTo>
                </a:path>
                <a:path w="228600" h="1143000">
                  <a:moveTo>
                    <a:pt x="112775" y="798576"/>
                  </a:moveTo>
                  <a:lnTo>
                    <a:pt x="112775" y="1027176"/>
                  </a:lnTo>
                </a:path>
                <a:path w="228600" h="1143000">
                  <a:moveTo>
                    <a:pt x="112775" y="457200"/>
                  </a:moveTo>
                  <a:lnTo>
                    <a:pt x="228600" y="341375"/>
                  </a:lnTo>
                </a:path>
                <a:path w="228600" h="1143000">
                  <a:moveTo>
                    <a:pt x="0" y="1143000"/>
                  </a:moveTo>
                  <a:lnTo>
                    <a:pt x="112775" y="1027176"/>
                  </a:lnTo>
                </a:path>
                <a:path w="228600" h="1143000">
                  <a:moveTo>
                    <a:pt x="112775" y="0"/>
                  </a:moveTo>
                  <a:lnTo>
                    <a:pt x="112775" y="341375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70176" y="7059168"/>
              <a:ext cx="3657600" cy="0"/>
            </a:xfrm>
            <a:custGeom>
              <a:avLst/>
              <a:gdLst/>
              <a:ahLst/>
              <a:cxnLst/>
              <a:rect l="l" t="t" r="r" b="b"/>
              <a:pathLst>
                <a:path w="3657600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ln w="39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27376" y="5574792"/>
              <a:ext cx="2402205" cy="1484630"/>
            </a:xfrm>
            <a:custGeom>
              <a:avLst/>
              <a:gdLst/>
              <a:ahLst/>
              <a:cxnLst/>
              <a:rect l="l" t="t" r="r" b="b"/>
              <a:pathLst>
                <a:path w="2402204" h="1484629">
                  <a:moveTo>
                    <a:pt x="0" y="1143000"/>
                  </a:moveTo>
                  <a:lnTo>
                    <a:pt x="0" y="1484376"/>
                  </a:lnTo>
                </a:path>
                <a:path w="2402204" h="1484629">
                  <a:moveTo>
                    <a:pt x="1828800" y="1143000"/>
                  </a:moveTo>
                  <a:lnTo>
                    <a:pt x="1828800" y="1484376"/>
                  </a:lnTo>
                </a:path>
                <a:path w="2402204" h="1484629">
                  <a:moveTo>
                    <a:pt x="1828800" y="0"/>
                  </a:moveTo>
                  <a:lnTo>
                    <a:pt x="2401824" y="0"/>
                  </a:lnTo>
                </a:path>
                <a:path w="2402204" h="1484629">
                  <a:moveTo>
                    <a:pt x="0" y="0"/>
                  </a:moveTo>
                  <a:lnTo>
                    <a:pt x="573024" y="0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60776" y="5568695"/>
              <a:ext cx="1905000" cy="1835150"/>
            </a:xfrm>
            <a:custGeom>
              <a:avLst/>
              <a:gdLst/>
              <a:ahLst/>
              <a:cxnLst/>
              <a:rect l="l" t="t" r="r" b="b"/>
              <a:pathLst>
                <a:path w="1905000" h="1835150">
                  <a:moveTo>
                    <a:pt x="76200" y="1758696"/>
                  </a:moveTo>
                  <a:lnTo>
                    <a:pt x="42672" y="1758696"/>
                  </a:lnTo>
                  <a:lnTo>
                    <a:pt x="42672" y="6096"/>
                  </a:lnTo>
                  <a:lnTo>
                    <a:pt x="39624" y="0"/>
                  </a:lnTo>
                  <a:lnTo>
                    <a:pt x="33528" y="6096"/>
                  </a:lnTo>
                  <a:lnTo>
                    <a:pt x="33528" y="1758696"/>
                  </a:lnTo>
                  <a:lnTo>
                    <a:pt x="0" y="1758696"/>
                  </a:lnTo>
                  <a:lnTo>
                    <a:pt x="39624" y="1834896"/>
                  </a:lnTo>
                  <a:lnTo>
                    <a:pt x="68884" y="1773936"/>
                  </a:lnTo>
                  <a:lnTo>
                    <a:pt x="76200" y="1758696"/>
                  </a:lnTo>
                  <a:close/>
                </a:path>
                <a:path w="1905000" h="1835150">
                  <a:moveTo>
                    <a:pt x="1905000" y="1758696"/>
                  </a:moveTo>
                  <a:lnTo>
                    <a:pt x="1871472" y="1758696"/>
                  </a:lnTo>
                  <a:lnTo>
                    <a:pt x="1871472" y="6096"/>
                  </a:lnTo>
                  <a:lnTo>
                    <a:pt x="1868424" y="0"/>
                  </a:lnTo>
                  <a:lnTo>
                    <a:pt x="1862328" y="6096"/>
                  </a:lnTo>
                  <a:lnTo>
                    <a:pt x="1862328" y="1758696"/>
                  </a:lnTo>
                  <a:lnTo>
                    <a:pt x="1828800" y="1758696"/>
                  </a:lnTo>
                  <a:lnTo>
                    <a:pt x="1868424" y="1834896"/>
                  </a:lnTo>
                  <a:lnTo>
                    <a:pt x="1897684" y="1773936"/>
                  </a:lnTo>
                  <a:lnTo>
                    <a:pt x="1905000" y="17586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82600" y="533400"/>
            <a:ext cx="16992600" cy="9218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u="sng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ESQUEMA</a:t>
            </a:r>
            <a:r>
              <a:rPr sz="2400" b="1" u="sng" spc="-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u="sng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FUNCIONAL</a:t>
            </a:r>
            <a:r>
              <a:rPr sz="2400" b="1" u="sng" spc="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u="sng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UNA</a:t>
            </a:r>
            <a:r>
              <a:rPr sz="2400" b="1" u="sng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u="sng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SUBESTACIÓN</a:t>
            </a:r>
            <a:endParaRPr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6351" algn="just"/>
            <a:endParaRPr lang="es-AR" sz="1251" dirty="0">
              <a:latin typeface="Arial"/>
              <a:cs typeface="Arial"/>
            </a:endParaRPr>
          </a:p>
          <a:p>
            <a:pPr marL="12700" marR="6351" algn="just"/>
            <a:r>
              <a:rPr sz="2000" spc="-5" dirty="0" smtClean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explicara </a:t>
            </a:r>
            <a:r>
              <a:rPr sz="2000" spc="-15" dirty="0">
                <a:latin typeface="Arial"/>
                <a:cs typeface="Arial"/>
              </a:rPr>
              <a:t>como </a:t>
            </a:r>
            <a:r>
              <a:rPr sz="2000" dirty="0">
                <a:latin typeface="Arial"/>
                <a:cs typeface="Arial"/>
              </a:rPr>
              <a:t>interactúan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diferentes </a:t>
            </a:r>
            <a:r>
              <a:rPr sz="2000" spc="-5" dirty="0">
                <a:latin typeface="Arial"/>
                <a:cs typeface="Arial"/>
              </a:rPr>
              <a:t>elementos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componen </a:t>
            </a:r>
            <a:r>
              <a:rPr sz="2000" dirty="0">
                <a:latin typeface="Arial"/>
                <a:cs typeface="Arial"/>
              </a:rPr>
              <a:t>una subestación </a:t>
            </a:r>
            <a:r>
              <a:rPr sz="2000" spc="5" dirty="0">
                <a:latin typeface="Arial"/>
                <a:cs typeface="Arial"/>
              </a:rPr>
              <a:t>eléctrica </a:t>
            </a:r>
            <a:r>
              <a:rPr sz="2000" dirty="0">
                <a:latin typeface="Arial"/>
                <a:cs typeface="Arial"/>
              </a:rPr>
              <a:t>para garantizar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3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operación de un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manera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segura, </a:t>
            </a:r>
            <a:r>
              <a:rPr sz="2000" spc="5" dirty="0">
                <a:latin typeface="Arial"/>
                <a:cs typeface="Arial"/>
              </a:rPr>
              <a:t>eficiente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oportuna.</a:t>
            </a:r>
          </a:p>
          <a:p>
            <a:pPr>
              <a:spcBef>
                <a:spcPts val="40"/>
              </a:spcBef>
            </a:pPr>
            <a:endParaRPr sz="20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2000" b="1" spc="-11" dirty="0">
                <a:latin typeface="Arial"/>
                <a:cs typeface="Arial"/>
              </a:rPr>
              <a:t>ESQUEMA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000" dirty="0">
              <a:latin typeface="Arial"/>
              <a:cs typeface="Arial"/>
            </a:endParaRPr>
          </a:p>
          <a:p>
            <a:pPr marL="12700"/>
            <a:r>
              <a:rPr sz="2000" dirty="0">
                <a:latin typeface="Arial"/>
                <a:cs typeface="Arial"/>
              </a:rPr>
              <a:t>Las funciones </a:t>
            </a:r>
            <a:r>
              <a:rPr sz="2000" spc="5" dirty="0">
                <a:latin typeface="Arial"/>
                <a:cs typeface="Arial"/>
              </a:rPr>
              <a:t>principales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son:</a:t>
            </a: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Transformar </a:t>
            </a:r>
            <a:r>
              <a:rPr sz="2000" b="1" dirty="0">
                <a:latin typeface="Arial"/>
                <a:cs typeface="Arial"/>
              </a:rPr>
              <a:t>tensiones</a:t>
            </a: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Derivar </a:t>
            </a:r>
            <a:r>
              <a:rPr sz="2000" b="1" spc="5" dirty="0">
                <a:latin typeface="Arial"/>
                <a:cs typeface="Arial"/>
              </a:rPr>
              <a:t>circuitos</a:t>
            </a:r>
            <a:r>
              <a:rPr sz="2000" b="1" spc="-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potencia</a:t>
            </a:r>
          </a:p>
          <a:p>
            <a:pPr>
              <a:spcBef>
                <a:spcPts val="1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12700"/>
            <a:r>
              <a:rPr sz="2000" dirty="0">
                <a:latin typeface="Arial"/>
                <a:cs typeface="Arial"/>
              </a:rPr>
              <a:t>Las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</a:t>
            </a:r>
            <a:r>
              <a:rPr sz="2000" spc="-5" dirty="0">
                <a:latin typeface="Arial"/>
                <a:cs typeface="Arial"/>
              </a:rPr>
              <a:t> 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pueden </a:t>
            </a:r>
            <a:r>
              <a:rPr sz="2000" spc="5" dirty="0">
                <a:latin typeface="Arial"/>
                <a:cs typeface="Arial"/>
              </a:rPr>
              <a:t>clasificar </a:t>
            </a:r>
            <a:r>
              <a:rPr sz="2000" dirty="0">
                <a:latin typeface="Arial"/>
                <a:cs typeface="Arial"/>
              </a:rPr>
              <a:t>así:</a:t>
            </a: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Subestaciones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transmisión. Arriba de 230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kV</a:t>
            </a:r>
            <a:endParaRPr sz="2000" b="1" dirty="0">
              <a:latin typeface="Arial"/>
              <a:cs typeface="Arial"/>
            </a:endParaRP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Subestaciones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sub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transmisión.</a:t>
            </a:r>
            <a:r>
              <a:rPr sz="2000" b="1" spc="-5" dirty="0">
                <a:latin typeface="Arial"/>
                <a:cs typeface="Arial"/>
              </a:rPr>
              <a:t> Entre</a:t>
            </a:r>
            <a:r>
              <a:rPr sz="2000" b="1" spc="3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230 </a:t>
            </a:r>
            <a:r>
              <a:rPr sz="2000" b="1" spc="-5" dirty="0">
                <a:latin typeface="Arial"/>
                <a:cs typeface="Arial"/>
              </a:rPr>
              <a:t>y</a:t>
            </a:r>
            <a:r>
              <a:rPr sz="2000" b="1" dirty="0">
                <a:latin typeface="Arial"/>
                <a:cs typeface="Arial"/>
              </a:rPr>
              <a:t> 115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kV</a:t>
            </a:r>
            <a:endParaRPr sz="2000" b="1" dirty="0">
              <a:latin typeface="Arial"/>
              <a:cs typeface="Arial"/>
            </a:endParaRP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Subestación de</a:t>
            </a:r>
            <a:r>
              <a:rPr sz="2000" b="1" spc="340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distribución</a:t>
            </a:r>
            <a:r>
              <a:rPr sz="2000" b="1" dirty="0">
                <a:latin typeface="Arial"/>
                <a:cs typeface="Arial"/>
              </a:rPr>
              <a:t> primaria. </a:t>
            </a:r>
            <a:r>
              <a:rPr sz="2000" b="1" spc="-5" dirty="0">
                <a:latin typeface="Arial"/>
                <a:cs typeface="Arial"/>
              </a:rPr>
              <a:t>Entre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115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</a:t>
            </a:r>
            <a:r>
              <a:rPr sz="2000" b="1" dirty="0">
                <a:latin typeface="Arial"/>
                <a:cs typeface="Arial"/>
              </a:rPr>
              <a:t> 23 </a:t>
            </a:r>
            <a:r>
              <a:rPr sz="2000" b="1" spc="-5" dirty="0">
                <a:latin typeface="Arial"/>
                <a:cs typeface="Arial"/>
              </a:rPr>
              <a:t>kV</a:t>
            </a:r>
            <a:endParaRPr sz="2000" b="1" dirty="0">
              <a:latin typeface="Arial"/>
              <a:cs typeface="Arial"/>
            </a:endParaRP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Subestaciones de</a:t>
            </a:r>
            <a:r>
              <a:rPr sz="2000" b="1" spc="5" dirty="0">
                <a:latin typeface="Arial"/>
                <a:cs typeface="Arial"/>
              </a:rPr>
              <a:t> distribución </a:t>
            </a:r>
            <a:r>
              <a:rPr sz="2000" b="1" dirty="0">
                <a:latin typeface="Arial"/>
                <a:cs typeface="Arial"/>
              </a:rPr>
              <a:t>secundaria.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Debajo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23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kV</a:t>
            </a:r>
            <a:endParaRPr sz="2000" b="1" dirty="0">
              <a:latin typeface="Arial"/>
              <a:cs typeface="Arial"/>
            </a:endParaRPr>
          </a:p>
          <a:p>
            <a:pPr>
              <a:spcBef>
                <a:spcPts val="11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12700" algn="just"/>
            <a:r>
              <a:rPr sz="2000" spc="-5" dirty="0">
                <a:latin typeface="Arial"/>
                <a:cs typeface="Arial"/>
              </a:rPr>
              <a:t>Espacialmente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tienen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definidas las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siguientes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áreas</a:t>
            </a:r>
          </a:p>
          <a:p>
            <a:pPr marL="469876" marR="6351" indent="-228589" algn="just">
              <a:spcBef>
                <a:spcPts val="91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Patio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maniobras</a:t>
            </a:r>
            <a:r>
              <a:rPr sz="2000" spc="-5" dirty="0">
                <a:latin typeface="Arial"/>
                <a:cs typeface="Arial"/>
              </a:rPr>
              <a:t>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Es</a:t>
            </a:r>
            <a:r>
              <a:rPr sz="2000" spc="3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33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lugar </a:t>
            </a:r>
            <a:r>
              <a:rPr sz="2000" dirty="0">
                <a:latin typeface="Arial"/>
                <a:cs typeface="Arial"/>
              </a:rPr>
              <a:t>en donde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encuentran </a:t>
            </a:r>
            <a:r>
              <a:rPr sz="2000" spc="5" dirty="0">
                <a:latin typeface="Arial"/>
                <a:cs typeface="Arial"/>
              </a:rPr>
              <a:t>instalados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transformación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tensión,</a:t>
            </a:r>
            <a:r>
              <a:rPr sz="2000" spc="5" dirty="0">
                <a:latin typeface="Arial"/>
                <a:cs typeface="Arial"/>
              </a:rPr>
              <a:t> equipos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maniobras,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instrumentación.</a:t>
            </a:r>
          </a:p>
          <a:p>
            <a:pPr marL="469876" marR="5080" indent="-228589" algn="just"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spc="5" dirty="0">
                <a:latin typeface="Arial"/>
                <a:cs typeface="Arial"/>
              </a:rPr>
              <a:t>Edificio </a:t>
            </a:r>
            <a:r>
              <a:rPr sz="2000" b="1" dirty="0">
                <a:latin typeface="Arial"/>
                <a:cs typeface="Arial"/>
              </a:rPr>
              <a:t>de control</a:t>
            </a:r>
            <a:r>
              <a:rPr sz="2000" dirty="0">
                <a:latin typeface="Arial"/>
                <a:cs typeface="Arial"/>
              </a:rPr>
              <a:t>. </a:t>
            </a:r>
            <a:r>
              <a:rPr sz="2000" spc="-11" dirty="0">
                <a:latin typeface="Arial"/>
                <a:cs typeface="Arial"/>
              </a:rPr>
              <a:t>Es </a:t>
            </a:r>
            <a:r>
              <a:rPr sz="2000" dirty="0">
                <a:latin typeface="Arial"/>
                <a:cs typeface="Arial"/>
              </a:rPr>
              <a:t>el </a:t>
            </a:r>
            <a:r>
              <a:rPr sz="2000" spc="5" dirty="0">
                <a:latin typeface="Arial"/>
                <a:cs typeface="Arial"/>
              </a:rPr>
              <a:t>lugar </a:t>
            </a:r>
            <a:r>
              <a:rPr sz="2000" dirty="0">
                <a:latin typeface="Arial"/>
                <a:cs typeface="Arial"/>
              </a:rPr>
              <a:t>en donde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encuentran </a:t>
            </a:r>
            <a:r>
              <a:rPr sz="2000" spc="5" dirty="0">
                <a:latin typeface="Arial"/>
                <a:cs typeface="Arial"/>
              </a:rPr>
              <a:t>instalados los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dirty="0">
                <a:latin typeface="Arial"/>
                <a:cs typeface="Arial"/>
              </a:rPr>
              <a:t> ordenar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acciones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(mímicos</a:t>
            </a:r>
            <a:r>
              <a:rPr sz="2000" spc="-5" dirty="0">
                <a:latin typeface="Arial"/>
                <a:cs typeface="Arial"/>
              </a:rPr>
              <a:t> o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computadores</a:t>
            </a:r>
            <a:r>
              <a:rPr sz="2000" dirty="0">
                <a:latin typeface="Arial"/>
                <a:cs typeface="Arial"/>
              </a:rPr>
              <a:t> del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automático</a:t>
            </a:r>
            <a:r>
              <a:rPr sz="2000" dirty="0">
                <a:latin typeface="Arial"/>
                <a:cs typeface="Arial"/>
              </a:rPr>
              <a:t> de supervisión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maniobras) </a:t>
            </a:r>
            <a:r>
              <a:rPr sz="2000" dirty="0">
                <a:latin typeface="Arial"/>
                <a:cs typeface="Arial"/>
              </a:rPr>
              <a:t> sobre </a:t>
            </a:r>
            <a:r>
              <a:rPr sz="2000" spc="5" dirty="0">
                <a:latin typeface="Arial"/>
                <a:cs typeface="Arial"/>
              </a:rPr>
              <a:t>los equipos instalados </a:t>
            </a:r>
            <a:r>
              <a:rPr sz="2000" dirty="0">
                <a:latin typeface="Arial"/>
                <a:cs typeface="Arial"/>
              </a:rPr>
              <a:t>en el </a:t>
            </a:r>
            <a:r>
              <a:rPr sz="2000" spc="5" dirty="0">
                <a:latin typeface="Arial"/>
                <a:cs typeface="Arial"/>
              </a:rPr>
              <a:t>patio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maniobras. También </a:t>
            </a:r>
            <a:r>
              <a:rPr sz="2000" dirty="0">
                <a:latin typeface="Arial"/>
                <a:cs typeface="Arial"/>
              </a:rPr>
              <a:t>están 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servicios </a:t>
            </a:r>
            <a:r>
              <a:rPr sz="2000" dirty="0">
                <a:latin typeface="Arial"/>
                <a:cs typeface="Arial"/>
              </a:rPr>
              <a:t>auxiliares.</a:t>
            </a:r>
          </a:p>
          <a:p>
            <a:pPr>
              <a:spcBef>
                <a:spcPts val="2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12700" algn="just"/>
            <a:r>
              <a:rPr sz="2000" b="1" spc="-5" dirty="0">
                <a:latin typeface="Arial"/>
                <a:cs typeface="Arial"/>
              </a:rPr>
              <a:t>Como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interactúan</a:t>
            </a:r>
            <a:r>
              <a:rPr sz="2000" b="1" dirty="0">
                <a:latin typeface="Arial"/>
                <a:cs typeface="Arial"/>
              </a:rPr>
              <a:t> los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diferentes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elementos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una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subestación?</a:t>
            </a:r>
            <a:endParaRPr sz="2000" dirty="0">
              <a:latin typeface="Arial"/>
              <a:cs typeface="Arial"/>
            </a:endParaRPr>
          </a:p>
          <a:p>
            <a:pPr marL="12700" marR="5715" algn="just">
              <a:spcBef>
                <a:spcPts val="65"/>
              </a:spcBef>
            </a:pP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diferentes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módulos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(transformadores,</a:t>
            </a:r>
            <a:r>
              <a:rPr sz="2000" dirty="0">
                <a:latin typeface="Arial"/>
                <a:cs typeface="Arial"/>
              </a:rPr>
              <a:t> reactores,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bancos de compensación capacitiva, líneas de transmisión)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encuentran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asociados </a:t>
            </a:r>
            <a:r>
              <a:rPr sz="2000" spc="-5" dirty="0">
                <a:latin typeface="Arial"/>
                <a:cs typeface="Arial"/>
              </a:rPr>
              <a:t>a </a:t>
            </a:r>
            <a:r>
              <a:rPr sz="2000" dirty="0">
                <a:latin typeface="Arial"/>
                <a:cs typeface="Arial"/>
              </a:rPr>
              <a:t>una bahía de </a:t>
            </a:r>
            <a:r>
              <a:rPr sz="2000" spc="-5" dirty="0">
                <a:latin typeface="Arial"/>
                <a:cs typeface="Arial"/>
              </a:rPr>
              <a:t>maniobras </a:t>
            </a:r>
            <a:r>
              <a:rPr sz="2000" dirty="0">
                <a:latin typeface="Arial"/>
                <a:cs typeface="Arial"/>
              </a:rPr>
              <a:t>que generalmente esta </a:t>
            </a:r>
            <a:r>
              <a:rPr sz="2000" spc="-5" dirty="0">
                <a:latin typeface="Arial"/>
                <a:cs typeface="Arial"/>
              </a:rPr>
              <a:t>conformada </a:t>
            </a:r>
            <a:r>
              <a:rPr sz="2000" dirty="0">
                <a:latin typeface="Arial"/>
                <a:cs typeface="Arial"/>
              </a:rPr>
              <a:t>por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(depende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tipo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configuración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subestación):</a:t>
            </a:r>
          </a:p>
          <a:p>
            <a:pPr marL="469876" indent="-228589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Interruptor</a:t>
            </a: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Seccionador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línea</a:t>
            </a: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Seccionador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689549"/>
            <a:ext cx="16306800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876" indent="-228589" algn="just">
              <a:spcBef>
                <a:spcPts val="10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Seccionador de transferencia</a:t>
            </a:r>
          </a:p>
          <a:p>
            <a:pPr algn="just">
              <a:spcBef>
                <a:spcPts val="15"/>
              </a:spcBef>
            </a:pPr>
            <a:endParaRPr sz="2200" dirty="0">
              <a:latin typeface="Arial"/>
              <a:cs typeface="Arial"/>
            </a:endParaRPr>
          </a:p>
          <a:p>
            <a:pPr marL="355600" marR="6985" indent="-342900" algn="just">
              <a:buFont typeface="Arial" panose="020B0604020202020204" pitchFamily="34" charset="0"/>
              <a:buChar char="•"/>
            </a:pPr>
            <a:r>
              <a:rPr sz="2200" spc="-5" dirty="0">
                <a:latin typeface="Arial"/>
                <a:cs typeface="Arial"/>
              </a:rPr>
              <a:t>Estas</a:t>
            </a:r>
            <a:r>
              <a:rPr sz="2200" dirty="0">
                <a:latin typeface="Arial"/>
                <a:cs typeface="Arial"/>
              </a:rPr>
              <a:t> bahías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permiten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conexión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</a:t>
            </a:r>
            <a:r>
              <a:rPr sz="2200" dirty="0">
                <a:latin typeface="Arial"/>
                <a:cs typeface="Arial"/>
              </a:rPr>
              <a:t> desconexión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segura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3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estos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elementos</a:t>
            </a:r>
            <a:r>
              <a:rPr sz="2200" spc="-5" dirty="0" smtClean="0">
                <a:latin typeface="Arial"/>
                <a:cs typeface="Arial"/>
              </a:rPr>
              <a:t>.</a:t>
            </a:r>
            <a:endParaRPr lang="es-AR" sz="2200" spc="-5" dirty="0" smtClean="0">
              <a:latin typeface="Arial"/>
              <a:cs typeface="Arial"/>
            </a:endParaRPr>
          </a:p>
          <a:p>
            <a:pPr marL="355600" marR="6985" indent="-342900" algn="just">
              <a:buFont typeface="Arial" panose="020B0604020202020204" pitchFamily="34" charset="0"/>
              <a:buChar char="•"/>
            </a:pPr>
            <a:endParaRPr sz="22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200" dirty="0">
                <a:latin typeface="Arial"/>
                <a:cs typeface="Arial"/>
              </a:rPr>
              <a:t>Las</a:t>
            </a:r>
            <a:r>
              <a:rPr sz="2200" spc="3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acciones</a:t>
            </a:r>
            <a:r>
              <a:rPr sz="2200" spc="3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conexión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desconexión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segura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estos</a:t>
            </a:r>
            <a:r>
              <a:rPr sz="2200" spc="289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elementos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spc="-5" dirty="0" smtClean="0">
                <a:latin typeface="Arial"/>
                <a:cs typeface="Arial"/>
              </a:rPr>
              <a:t>se</a:t>
            </a:r>
            <a:r>
              <a:rPr lang="es-AR" sz="2200" spc="-5" dirty="0" smtClean="0">
                <a:latin typeface="Arial"/>
                <a:cs typeface="Arial"/>
              </a:rPr>
              <a:t> </a:t>
            </a:r>
            <a:r>
              <a:rPr sz="2200" spc="5" dirty="0" err="1" smtClean="0">
                <a:latin typeface="Arial"/>
                <a:cs typeface="Arial"/>
              </a:rPr>
              <a:t>realizan</a:t>
            </a:r>
            <a:r>
              <a:rPr sz="2200" spc="11" dirty="0" smtClean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manera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normal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dirty="0">
                <a:latin typeface="Arial"/>
                <a:cs typeface="Arial"/>
              </a:rPr>
              <a:t> través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SISTEMA</a:t>
            </a:r>
            <a:r>
              <a:rPr sz="2200" spc="-5" dirty="0">
                <a:latin typeface="Arial"/>
                <a:cs typeface="Arial"/>
              </a:rPr>
              <a:t> DE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CONTROL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5" dirty="0">
                <a:latin typeface="Arial"/>
                <a:cs typeface="Arial"/>
              </a:rPr>
              <a:t> la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subestación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(se explica </a:t>
            </a:r>
            <a:r>
              <a:rPr sz="2200" spc="-15" dirty="0">
                <a:latin typeface="Arial"/>
                <a:cs typeface="Arial"/>
              </a:rPr>
              <a:t>mas</a:t>
            </a:r>
            <a:r>
              <a:rPr sz="2200" spc="3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adelante) </a:t>
            </a:r>
            <a:r>
              <a:rPr sz="2200" spc="-5" dirty="0">
                <a:latin typeface="Arial"/>
                <a:cs typeface="Arial"/>
              </a:rPr>
              <a:t>y </a:t>
            </a:r>
            <a:r>
              <a:rPr sz="2200" spc="11" dirty="0">
                <a:latin typeface="Arial"/>
                <a:cs typeface="Arial"/>
              </a:rPr>
              <a:t>las </a:t>
            </a:r>
            <a:r>
              <a:rPr sz="2200" spc="-5" dirty="0">
                <a:latin typeface="Arial"/>
                <a:cs typeface="Arial"/>
              </a:rPr>
              <a:t>maniobras </a:t>
            </a:r>
            <a:r>
              <a:rPr sz="2200" dirty="0">
                <a:latin typeface="Arial"/>
                <a:cs typeface="Arial"/>
              </a:rPr>
              <a:t>en </a:t>
            </a:r>
            <a:r>
              <a:rPr sz="2200" spc="5" dirty="0">
                <a:latin typeface="Arial"/>
                <a:cs typeface="Arial"/>
              </a:rPr>
              <a:t>condiciones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5" dirty="0">
                <a:latin typeface="Arial"/>
                <a:cs typeface="Arial"/>
              </a:rPr>
              <a:t> falla</a:t>
            </a:r>
            <a:r>
              <a:rPr sz="2200" spc="3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dirty="0">
                <a:latin typeface="Arial"/>
                <a:cs typeface="Arial"/>
              </a:rPr>
              <a:t> ordenan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sistema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control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dirty="0">
                <a:latin typeface="Arial"/>
                <a:cs typeface="Arial"/>
              </a:rPr>
              <a:t> través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SISTEMA</a:t>
            </a:r>
            <a:r>
              <a:rPr sz="2200" spc="-5" dirty="0">
                <a:latin typeface="Arial"/>
                <a:cs typeface="Arial"/>
              </a:rPr>
              <a:t> DE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PROTECCIONES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subestación (se explica </a:t>
            </a:r>
            <a:r>
              <a:rPr sz="2200" spc="-15" dirty="0">
                <a:latin typeface="Arial"/>
                <a:cs typeface="Arial"/>
              </a:rPr>
              <a:t>mas </a:t>
            </a:r>
            <a:r>
              <a:rPr sz="2200" dirty="0" err="1">
                <a:latin typeface="Arial"/>
                <a:cs typeface="Arial"/>
              </a:rPr>
              <a:t>adelante</a:t>
            </a:r>
            <a:r>
              <a:rPr sz="2200" dirty="0" smtClean="0">
                <a:latin typeface="Arial"/>
                <a:cs typeface="Arial"/>
              </a:rPr>
              <a:t>).</a:t>
            </a:r>
            <a:endParaRPr lang="es-AR" sz="2200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endParaRPr lang="es-AR" sz="22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200" dirty="0" smtClean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El </a:t>
            </a:r>
            <a:r>
              <a:rPr sz="2200" spc="-5" dirty="0">
                <a:latin typeface="Arial"/>
                <a:cs typeface="Arial"/>
              </a:rPr>
              <a:t>sistema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protecciones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toma</a:t>
            </a:r>
            <a:r>
              <a:rPr sz="2200" spc="-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señales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los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elementos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instrumentación </a:t>
            </a:r>
            <a:r>
              <a:rPr sz="2200" spc="5" dirty="0">
                <a:latin typeface="Arial"/>
                <a:cs typeface="Arial"/>
              </a:rPr>
              <a:t> instalados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patio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(CT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PT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 smtClean="0">
                <a:latin typeface="Arial"/>
                <a:cs typeface="Arial"/>
              </a:rPr>
              <a:t>).</a:t>
            </a:r>
            <a:endParaRPr lang="es-AR" sz="2200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endParaRPr sz="2200" dirty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200" spc="-11" dirty="0">
                <a:latin typeface="Arial"/>
                <a:cs typeface="Arial"/>
              </a:rPr>
              <a:t>Ambos</a:t>
            </a:r>
            <a:r>
              <a:rPr sz="2200" spc="1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sistemas</a:t>
            </a:r>
            <a:r>
              <a:rPr sz="2200" spc="1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spc="13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alimentan</a:t>
            </a:r>
            <a:r>
              <a:rPr sz="2200" spc="13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tensiones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corriente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continua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desde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dirty="0" smtClean="0">
                <a:latin typeface="Arial"/>
                <a:cs typeface="Arial"/>
              </a:rPr>
              <a:t>el</a:t>
            </a:r>
            <a:r>
              <a:rPr lang="es-AR" sz="2200" dirty="0" smtClean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sistema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servicios</a:t>
            </a:r>
            <a:r>
              <a:rPr sz="2200" dirty="0">
                <a:latin typeface="Arial"/>
                <a:cs typeface="Arial"/>
              </a:rPr>
              <a:t> auxiliares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la </a:t>
            </a:r>
            <a:r>
              <a:rPr sz="2200" dirty="0">
                <a:latin typeface="Arial"/>
                <a:cs typeface="Arial"/>
              </a:rPr>
              <a:t>subestación.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216400" y="4431817"/>
            <a:ext cx="8915979" cy="5240237"/>
            <a:chOff x="1444752" y="3790187"/>
            <a:chExt cx="5852540" cy="4480941"/>
          </a:xfrm>
        </p:grpSpPr>
        <p:sp>
          <p:nvSpPr>
            <p:cNvPr id="4" name="object 4"/>
            <p:cNvSpPr/>
            <p:nvPr/>
          </p:nvSpPr>
          <p:spPr>
            <a:xfrm>
              <a:off x="1444752" y="3790187"/>
              <a:ext cx="5852160" cy="0"/>
            </a:xfrm>
            <a:custGeom>
              <a:avLst/>
              <a:gdLst/>
              <a:ahLst/>
              <a:cxnLst/>
              <a:rect l="l" t="t" r="r" b="b"/>
              <a:pathLst>
                <a:path w="5852159">
                  <a:moveTo>
                    <a:pt x="0" y="0"/>
                  </a:moveTo>
                  <a:lnTo>
                    <a:pt x="5852160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49324" y="37947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92340" y="3794759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49324" y="3803903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9144"/>
                  </a:moveTo>
                  <a:lnTo>
                    <a:pt x="0" y="0"/>
                  </a:lnTo>
                </a:path>
                <a:path h="228600">
                  <a:moveTo>
                    <a:pt x="0" y="18287"/>
                  </a:moveTo>
                  <a:lnTo>
                    <a:pt x="0" y="9143"/>
                  </a:lnTo>
                </a:path>
                <a:path h="228600">
                  <a:moveTo>
                    <a:pt x="0" y="27432"/>
                  </a:moveTo>
                  <a:lnTo>
                    <a:pt x="0" y="18287"/>
                  </a:lnTo>
                </a:path>
                <a:path h="228600">
                  <a:moveTo>
                    <a:pt x="0" y="36575"/>
                  </a:moveTo>
                  <a:lnTo>
                    <a:pt x="0" y="27431"/>
                  </a:lnTo>
                </a:path>
                <a:path h="228600">
                  <a:moveTo>
                    <a:pt x="0" y="45720"/>
                  </a:moveTo>
                  <a:lnTo>
                    <a:pt x="0" y="36575"/>
                  </a:lnTo>
                </a:path>
                <a:path h="228600">
                  <a:moveTo>
                    <a:pt x="0" y="54863"/>
                  </a:moveTo>
                  <a:lnTo>
                    <a:pt x="0" y="45719"/>
                  </a:lnTo>
                </a:path>
                <a:path h="228600">
                  <a:moveTo>
                    <a:pt x="0" y="64008"/>
                  </a:moveTo>
                  <a:lnTo>
                    <a:pt x="0" y="54863"/>
                  </a:lnTo>
                </a:path>
                <a:path h="228600">
                  <a:moveTo>
                    <a:pt x="0" y="73151"/>
                  </a:moveTo>
                  <a:lnTo>
                    <a:pt x="0" y="64007"/>
                  </a:lnTo>
                </a:path>
                <a:path h="228600">
                  <a:moveTo>
                    <a:pt x="0" y="82296"/>
                  </a:moveTo>
                  <a:lnTo>
                    <a:pt x="0" y="73151"/>
                  </a:lnTo>
                </a:path>
                <a:path h="228600">
                  <a:moveTo>
                    <a:pt x="0" y="91440"/>
                  </a:moveTo>
                  <a:lnTo>
                    <a:pt x="0" y="82296"/>
                  </a:lnTo>
                </a:path>
                <a:path h="228600">
                  <a:moveTo>
                    <a:pt x="0" y="100584"/>
                  </a:moveTo>
                  <a:lnTo>
                    <a:pt x="0" y="91439"/>
                  </a:lnTo>
                </a:path>
                <a:path h="228600">
                  <a:moveTo>
                    <a:pt x="0" y="109728"/>
                  </a:moveTo>
                  <a:lnTo>
                    <a:pt x="0" y="100584"/>
                  </a:lnTo>
                </a:path>
                <a:path h="228600">
                  <a:moveTo>
                    <a:pt x="0" y="118872"/>
                  </a:moveTo>
                  <a:lnTo>
                    <a:pt x="0" y="109727"/>
                  </a:lnTo>
                </a:path>
                <a:path h="228600">
                  <a:moveTo>
                    <a:pt x="0" y="128016"/>
                  </a:moveTo>
                  <a:lnTo>
                    <a:pt x="0" y="118872"/>
                  </a:lnTo>
                </a:path>
                <a:path h="228600">
                  <a:moveTo>
                    <a:pt x="0" y="137160"/>
                  </a:moveTo>
                  <a:lnTo>
                    <a:pt x="0" y="128015"/>
                  </a:lnTo>
                </a:path>
                <a:path h="228600">
                  <a:moveTo>
                    <a:pt x="0" y="146304"/>
                  </a:moveTo>
                  <a:lnTo>
                    <a:pt x="0" y="137160"/>
                  </a:lnTo>
                </a:path>
                <a:path h="228600">
                  <a:moveTo>
                    <a:pt x="0" y="155448"/>
                  </a:moveTo>
                  <a:lnTo>
                    <a:pt x="0" y="146303"/>
                  </a:lnTo>
                </a:path>
                <a:path h="228600">
                  <a:moveTo>
                    <a:pt x="0" y="164592"/>
                  </a:moveTo>
                  <a:lnTo>
                    <a:pt x="0" y="155448"/>
                  </a:lnTo>
                </a:path>
                <a:path h="228600">
                  <a:moveTo>
                    <a:pt x="0" y="173736"/>
                  </a:moveTo>
                  <a:lnTo>
                    <a:pt x="0" y="164591"/>
                  </a:lnTo>
                </a:path>
                <a:path h="228600">
                  <a:moveTo>
                    <a:pt x="0" y="182880"/>
                  </a:moveTo>
                  <a:lnTo>
                    <a:pt x="0" y="173736"/>
                  </a:lnTo>
                </a:path>
                <a:path h="228600">
                  <a:moveTo>
                    <a:pt x="0" y="192024"/>
                  </a:moveTo>
                  <a:lnTo>
                    <a:pt x="0" y="182879"/>
                  </a:lnTo>
                </a:path>
                <a:path h="228600">
                  <a:moveTo>
                    <a:pt x="0" y="201168"/>
                  </a:moveTo>
                  <a:lnTo>
                    <a:pt x="0" y="192024"/>
                  </a:lnTo>
                </a:path>
                <a:path h="228600">
                  <a:moveTo>
                    <a:pt x="0" y="210312"/>
                  </a:moveTo>
                  <a:lnTo>
                    <a:pt x="0" y="201167"/>
                  </a:lnTo>
                </a:path>
                <a:path h="228600">
                  <a:moveTo>
                    <a:pt x="0" y="219456"/>
                  </a:moveTo>
                  <a:lnTo>
                    <a:pt x="0" y="210312"/>
                  </a:lnTo>
                </a:path>
                <a:path h="228600">
                  <a:moveTo>
                    <a:pt x="0" y="228600"/>
                  </a:moveTo>
                  <a:lnTo>
                    <a:pt x="0" y="219455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5527" y="3794759"/>
              <a:ext cx="1250502" cy="4572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49324" y="4032503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9144"/>
                  </a:moveTo>
                  <a:lnTo>
                    <a:pt x="0" y="0"/>
                  </a:lnTo>
                </a:path>
                <a:path h="228600">
                  <a:moveTo>
                    <a:pt x="0" y="18287"/>
                  </a:moveTo>
                  <a:lnTo>
                    <a:pt x="0" y="9143"/>
                  </a:lnTo>
                </a:path>
                <a:path h="228600">
                  <a:moveTo>
                    <a:pt x="0" y="27432"/>
                  </a:moveTo>
                  <a:lnTo>
                    <a:pt x="0" y="18287"/>
                  </a:lnTo>
                </a:path>
                <a:path h="228600">
                  <a:moveTo>
                    <a:pt x="0" y="36575"/>
                  </a:moveTo>
                  <a:lnTo>
                    <a:pt x="0" y="27431"/>
                  </a:lnTo>
                </a:path>
                <a:path h="228600">
                  <a:moveTo>
                    <a:pt x="0" y="45720"/>
                  </a:moveTo>
                  <a:lnTo>
                    <a:pt x="0" y="36575"/>
                  </a:lnTo>
                </a:path>
                <a:path h="228600">
                  <a:moveTo>
                    <a:pt x="0" y="54863"/>
                  </a:moveTo>
                  <a:lnTo>
                    <a:pt x="0" y="45719"/>
                  </a:lnTo>
                </a:path>
                <a:path h="228600">
                  <a:moveTo>
                    <a:pt x="0" y="64008"/>
                  </a:moveTo>
                  <a:lnTo>
                    <a:pt x="0" y="54863"/>
                  </a:lnTo>
                </a:path>
                <a:path h="228600">
                  <a:moveTo>
                    <a:pt x="0" y="73151"/>
                  </a:moveTo>
                  <a:lnTo>
                    <a:pt x="0" y="64007"/>
                  </a:lnTo>
                </a:path>
                <a:path h="228600">
                  <a:moveTo>
                    <a:pt x="0" y="82296"/>
                  </a:moveTo>
                  <a:lnTo>
                    <a:pt x="0" y="73151"/>
                  </a:lnTo>
                </a:path>
                <a:path h="228600">
                  <a:moveTo>
                    <a:pt x="0" y="91440"/>
                  </a:moveTo>
                  <a:lnTo>
                    <a:pt x="0" y="82296"/>
                  </a:lnTo>
                </a:path>
                <a:path h="228600">
                  <a:moveTo>
                    <a:pt x="0" y="100584"/>
                  </a:moveTo>
                  <a:lnTo>
                    <a:pt x="0" y="91439"/>
                  </a:lnTo>
                </a:path>
                <a:path h="228600">
                  <a:moveTo>
                    <a:pt x="0" y="109728"/>
                  </a:moveTo>
                  <a:lnTo>
                    <a:pt x="0" y="100584"/>
                  </a:lnTo>
                </a:path>
                <a:path h="228600">
                  <a:moveTo>
                    <a:pt x="0" y="118872"/>
                  </a:moveTo>
                  <a:lnTo>
                    <a:pt x="0" y="109727"/>
                  </a:lnTo>
                </a:path>
                <a:path h="228600">
                  <a:moveTo>
                    <a:pt x="0" y="128016"/>
                  </a:moveTo>
                  <a:lnTo>
                    <a:pt x="0" y="118872"/>
                  </a:lnTo>
                </a:path>
                <a:path h="228600">
                  <a:moveTo>
                    <a:pt x="0" y="137160"/>
                  </a:moveTo>
                  <a:lnTo>
                    <a:pt x="0" y="128015"/>
                  </a:lnTo>
                </a:path>
                <a:path h="228600">
                  <a:moveTo>
                    <a:pt x="0" y="146304"/>
                  </a:moveTo>
                  <a:lnTo>
                    <a:pt x="0" y="137160"/>
                  </a:lnTo>
                </a:path>
                <a:path h="228600">
                  <a:moveTo>
                    <a:pt x="0" y="155448"/>
                  </a:moveTo>
                  <a:lnTo>
                    <a:pt x="0" y="146303"/>
                  </a:lnTo>
                </a:path>
                <a:path h="228600">
                  <a:moveTo>
                    <a:pt x="0" y="164592"/>
                  </a:moveTo>
                  <a:lnTo>
                    <a:pt x="0" y="155448"/>
                  </a:lnTo>
                </a:path>
                <a:path h="228600">
                  <a:moveTo>
                    <a:pt x="0" y="173736"/>
                  </a:moveTo>
                  <a:lnTo>
                    <a:pt x="0" y="164591"/>
                  </a:lnTo>
                </a:path>
                <a:path h="228600">
                  <a:moveTo>
                    <a:pt x="0" y="182880"/>
                  </a:moveTo>
                  <a:lnTo>
                    <a:pt x="0" y="173736"/>
                  </a:lnTo>
                </a:path>
                <a:path h="228600">
                  <a:moveTo>
                    <a:pt x="0" y="192024"/>
                  </a:moveTo>
                  <a:lnTo>
                    <a:pt x="0" y="182879"/>
                  </a:lnTo>
                </a:path>
                <a:path h="228600">
                  <a:moveTo>
                    <a:pt x="0" y="201168"/>
                  </a:moveTo>
                  <a:lnTo>
                    <a:pt x="0" y="192024"/>
                  </a:lnTo>
                </a:path>
                <a:path h="228600">
                  <a:moveTo>
                    <a:pt x="0" y="210312"/>
                  </a:moveTo>
                  <a:lnTo>
                    <a:pt x="0" y="201167"/>
                  </a:lnTo>
                </a:path>
                <a:path h="228600">
                  <a:moveTo>
                    <a:pt x="0" y="219456"/>
                  </a:moveTo>
                  <a:lnTo>
                    <a:pt x="0" y="210312"/>
                  </a:lnTo>
                </a:path>
                <a:path h="228600">
                  <a:moveTo>
                    <a:pt x="0" y="228600"/>
                  </a:moveTo>
                  <a:lnTo>
                    <a:pt x="0" y="219455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65376" y="4256531"/>
              <a:ext cx="2853055" cy="0"/>
            </a:xfrm>
            <a:custGeom>
              <a:avLst/>
              <a:gdLst/>
              <a:ahLst/>
              <a:cxnLst/>
              <a:rect l="l" t="t" r="r" b="b"/>
              <a:pathLst>
                <a:path w="2853054">
                  <a:moveTo>
                    <a:pt x="0" y="0"/>
                  </a:moveTo>
                  <a:lnTo>
                    <a:pt x="1124712" y="0"/>
                  </a:lnTo>
                </a:path>
                <a:path w="2853054">
                  <a:moveTo>
                    <a:pt x="1929384" y="0"/>
                  </a:moveTo>
                  <a:lnTo>
                    <a:pt x="285292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92340" y="4251959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49324" y="42611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51959" y="4265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49324" y="42702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51959" y="4274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49324" y="42793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51959" y="42839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49324" y="42885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51959" y="42931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49324" y="42976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51959" y="43022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49324" y="43068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51959" y="43113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49324" y="43159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51959" y="43205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49324" y="432511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51959" y="43296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49324" y="43342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51959" y="4338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49324" y="43433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51959" y="43479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49324" y="43525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51959" y="43571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49324" y="43616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51959" y="43662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49324" y="437083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51959" y="43754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56248" y="4375403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49324" y="43799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51959" y="43845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5376" y="4261103"/>
              <a:ext cx="1536191" cy="2377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449324" y="43891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51959" y="4393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49324" y="43982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51959" y="4402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49324" y="44074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51959" y="4411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449324" y="44165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51959" y="4421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449324" y="44256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51959" y="4430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449324" y="44348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51959" y="4439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449324" y="44439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51959" y="4448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49324" y="44531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51959" y="4457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49324" y="44622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51959" y="4466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449324" y="44714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51959" y="4475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449324" y="44805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51959" y="4485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449324" y="44897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396996" y="4489703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0"/>
                  </a:moveTo>
                  <a:lnTo>
                    <a:pt x="0" y="219456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51959" y="4494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449324" y="44988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51959" y="45034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449324" y="45079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51959" y="45125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449324" y="45171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51959" y="45217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49324" y="45262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51959" y="45308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49324" y="45354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51959" y="45399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49324" y="45445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2975" y="4379975"/>
              <a:ext cx="1536192" cy="283463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251959" y="4549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449324" y="455371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51959" y="45582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449324" y="45628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51959" y="45674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449324" y="45719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51959" y="45765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449324" y="45811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51959" y="45857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49324" y="45902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51959" y="45948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49324" y="459943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5376" y="4498847"/>
              <a:ext cx="1124712" cy="210312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251959" y="4604003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109727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449324" y="46085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352544" y="46131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449324" y="46177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352544" y="46222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449324" y="46268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352544" y="4631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449324" y="46360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352544" y="46405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449324" y="46451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352544" y="46497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449324" y="46542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52544" y="46588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449324" y="46634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52544" y="4668011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49324" y="46725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52544" y="4677155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449324" y="46817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52544" y="4686299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449324" y="46908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352544" y="4695443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449324" y="47000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352544" y="4704587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449324" y="47091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865376" y="4713731"/>
              <a:ext cx="1125220" cy="0"/>
            </a:xfrm>
            <a:custGeom>
              <a:avLst/>
              <a:gdLst/>
              <a:ahLst/>
              <a:cxnLst/>
              <a:rect l="l" t="t" r="r" b="b"/>
              <a:pathLst>
                <a:path w="1125220">
                  <a:moveTo>
                    <a:pt x="0" y="0"/>
                  </a:moveTo>
                  <a:lnTo>
                    <a:pt x="11247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396996" y="470915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744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352544" y="4713731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287767" y="4713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449324" y="4718303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52544" y="4722875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287767" y="4722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352544" y="4732019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287767" y="47320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352544" y="4741163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287767" y="4741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352544" y="4750307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287767" y="47503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352544" y="4759451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287767" y="47594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352544" y="4768595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287767" y="47685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52544" y="4777739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287767" y="47777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5623" y="4663439"/>
              <a:ext cx="923544" cy="27432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4352544" y="4786883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287767" y="47868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352544" y="4796027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287767" y="47960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352544" y="4805171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287767" y="48051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352544" y="4814315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287767" y="48143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352544" y="4823459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287767" y="48234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352544" y="4832603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287767" y="4832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352544" y="4841747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287767" y="4841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352544" y="4850891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287767" y="4850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352544" y="4860035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287767" y="4860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352544" y="4869179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287767" y="48691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325112" y="4878323"/>
              <a:ext cx="1207135" cy="0"/>
            </a:xfrm>
            <a:custGeom>
              <a:avLst/>
              <a:gdLst/>
              <a:ahLst/>
              <a:cxnLst/>
              <a:rect l="l" t="t" r="r" b="b"/>
              <a:pathLst>
                <a:path w="1207135">
                  <a:moveTo>
                    <a:pt x="0" y="0"/>
                  </a:moveTo>
                  <a:lnTo>
                    <a:pt x="64008" y="0"/>
                  </a:lnTo>
                </a:path>
                <a:path w="1207135">
                  <a:moveTo>
                    <a:pt x="1197864" y="0"/>
                  </a:moveTo>
                  <a:lnTo>
                    <a:pt x="1207008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287767" y="48783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334256" y="4887467"/>
              <a:ext cx="1198245" cy="0"/>
            </a:xfrm>
            <a:custGeom>
              <a:avLst/>
              <a:gdLst/>
              <a:ahLst/>
              <a:cxnLst/>
              <a:rect l="l" t="t" r="r" b="b"/>
              <a:pathLst>
                <a:path w="1198245">
                  <a:moveTo>
                    <a:pt x="0" y="0"/>
                  </a:moveTo>
                  <a:lnTo>
                    <a:pt x="54863" y="0"/>
                  </a:lnTo>
                </a:path>
                <a:path w="1198245">
                  <a:moveTo>
                    <a:pt x="1188720" y="0"/>
                  </a:moveTo>
                  <a:lnTo>
                    <a:pt x="119786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287767" y="48874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334256" y="4896611"/>
              <a:ext cx="1198245" cy="0"/>
            </a:xfrm>
            <a:custGeom>
              <a:avLst/>
              <a:gdLst/>
              <a:ahLst/>
              <a:cxnLst/>
              <a:rect l="l" t="t" r="r" b="b"/>
              <a:pathLst>
                <a:path w="1198245">
                  <a:moveTo>
                    <a:pt x="0" y="0"/>
                  </a:moveTo>
                  <a:lnTo>
                    <a:pt x="45720" y="0"/>
                  </a:lnTo>
                </a:path>
                <a:path w="1198245">
                  <a:moveTo>
                    <a:pt x="1188720" y="0"/>
                  </a:moveTo>
                  <a:lnTo>
                    <a:pt x="119786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287767" y="4896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343400" y="4905755"/>
              <a:ext cx="1188720" cy="0"/>
            </a:xfrm>
            <a:custGeom>
              <a:avLst/>
              <a:gdLst/>
              <a:ahLst/>
              <a:cxnLst/>
              <a:rect l="l" t="t" r="r" b="b"/>
              <a:pathLst>
                <a:path w="1188720">
                  <a:moveTo>
                    <a:pt x="0" y="0"/>
                  </a:moveTo>
                  <a:lnTo>
                    <a:pt x="36575" y="0"/>
                  </a:lnTo>
                </a:path>
                <a:path w="1188720">
                  <a:moveTo>
                    <a:pt x="1179576" y="0"/>
                  </a:moveTo>
                  <a:lnTo>
                    <a:pt x="1188720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287767" y="4905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343400" y="4914899"/>
              <a:ext cx="1188720" cy="0"/>
            </a:xfrm>
            <a:custGeom>
              <a:avLst/>
              <a:gdLst/>
              <a:ahLst/>
              <a:cxnLst/>
              <a:rect l="l" t="t" r="r" b="b"/>
              <a:pathLst>
                <a:path w="1188720">
                  <a:moveTo>
                    <a:pt x="0" y="0"/>
                  </a:moveTo>
                  <a:lnTo>
                    <a:pt x="27432" y="0"/>
                  </a:lnTo>
                </a:path>
                <a:path w="1188720">
                  <a:moveTo>
                    <a:pt x="1179576" y="0"/>
                  </a:moveTo>
                  <a:lnTo>
                    <a:pt x="1188720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287767" y="4914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352544" y="4924043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18287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287767" y="4924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352544" y="4933187"/>
              <a:ext cx="1179830" cy="0"/>
            </a:xfrm>
            <a:custGeom>
              <a:avLst/>
              <a:gdLst/>
              <a:ahLst/>
              <a:cxnLst/>
              <a:rect l="l" t="t" r="r" b="b"/>
              <a:pathLst>
                <a:path w="1179829">
                  <a:moveTo>
                    <a:pt x="0" y="0"/>
                  </a:moveTo>
                  <a:lnTo>
                    <a:pt x="9144" y="0"/>
                  </a:lnTo>
                </a:path>
                <a:path w="1179829">
                  <a:moveTo>
                    <a:pt x="1170431" y="0"/>
                  </a:moveTo>
                  <a:lnTo>
                    <a:pt x="117957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287767" y="4933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794759" y="4942331"/>
              <a:ext cx="1125220" cy="0"/>
            </a:xfrm>
            <a:custGeom>
              <a:avLst/>
              <a:gdLst/>
              <a:ahLst/>
              <a:cxnLst/>
              <a:rect l="l" t="t" r="r" b="b"/>
              <a:pathLst>
                <a:path w="1125220">
                  <a:moveTo>
                    <a:pt x="0" y="0"/>
                  </a:moveTo>
                  <a:lnTo>
                    <a:pt x="11247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22975" y="4942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492240" y="4942331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16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292340" y="4937759"/>
              <a:ext cx="0" cy="805180"/>
            </a:xfrm>
            <a:custGeom>
              <a:avLst/>
              <a:gdLst/>
              <a:ahLst/>
              <a:cxnLst/>
              <a:rect l="l" t="t" r="r" b="b"/>
              <a:pathLst>
                <a:path h="805179">
                  <a:moveTo>
                    <a:pt x="0" y="0"/>
                  </a:moveTo>
                  <a:lnTo>
                    <a:pt x="0" y="804672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449324" y="49469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92424" y="495147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449324" y="49560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92424" y="4960619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1449324" y="49651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392424" y="496976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449324" y="49743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392424" y="497890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449324" y="49834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392424" y="498805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449324" y="49926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392424" y="499719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449324" y="50017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392424" y="5006339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449324" y="501091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392424" y="501548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449324" y="50200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392424" y="502462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449324" y="50291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92424" y="503377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449324" y="50383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392424" y="504291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449324" y="50474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392424" y="5052059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449324" y="505663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392424" y="506120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449324" y="50657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392424" y="507034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449324" y="50749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392424" y="507949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449324" y="50840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392424" y="508863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449324" y="50932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392424" y="50977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1840" y="4946903"/>
              <a:ext cx="2240280" cy="292608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5522975" y="50977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449324" y="51023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392424" y="510692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449324" y="51114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92424" y="511606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1449324" y="51206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92424" y="512521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449324" y="51297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92424" y="513435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449324" y="51389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92424" y="5143499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449324" y="51480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92424" y="515264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449324" y="51572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392424" y="516178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449324" y="51663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392424" y="517093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1449324" y="51755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392424" y="518007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1449324" y="51846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392424" y="5189219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449324" y="51937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392424" y="5198363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329184" y="0"/>
                  </a:moveTo>
                  <a:lnTo>
                    <a:pt x="347472" y="0"/>
                  </a:lnTo>
                </a:path>
                <a:path w="2139950">
                  <a:moveTo>
                    <a:pt x="1581912" y="0"/>
                  </a:moveTo>
                  <a:lnTo>
                    <a:pt x="16093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449324" y="52029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392424" y="5207507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329184" y="0"/>
                  </a:moveTo>
                  <a:lnTo>
                    <a:pt x="347472" y="0"/>
                  </a:lnTo>
                </a:path>
                <a:path w="2139950">
                  <a:moveTo>
                    <a:pt x="1581912" y="0"/>
                  </a:moveTo>
                  <a:lnTo>
                    <a:pt x="16093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449324" y="52120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392424" y="5216651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329184" y="0"/>
                  </a:moveTo>
                  <a:lnTo>
                    <a:pt x="365760" y="0"/>
                  </a:lnTo>
                </a:path>
                <a:path w="2139950">
                  <a:moveTo>
                    <a:pt x="1563624" y="0"/>
                  </a:moveTo>
                  <a:lnTo>
                    <a:pt x="16093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449324" y="52212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392424" y="5225795"/>
              <a:ext cx="2139950" cy="0"/>
            </a:xfrm>
            <a:custGeom>
              <a:avLst/>
              <a:gdLst/>
              <a:ahLst/>
              <a:cxnLst/>
              <a:rect l="l" t="t" r="r" b="b"/>
              <a:pathLst>
                <a:path w="2139950">
                  <a:moveTo>
                    <a:pt x="0" y="0"/>
                  </a:moveTo>
                  <a:lnTo>
                    <a:pt x="9144" y="0"/>
                  </a:lnTo>
                </a:path>
                <a:path w="2139950">
                  <a:moveTo>
                    <a:pt x="329184" y="0"/>
                  </a:moveTo>
                  <a:lnTo>
                    <a:pt x="384048" y="0"/>
                  </a:lnTo>
                </a:path>
                <a:path w="2139950">
                  <a:moveTo>
                    <a:pt x="1545336" y="0"/>
                  </a:moveTo>
                  <a:lnTo>
                    <a:pt x="1609344" y="0"/>
                  </a:lnTo>
                </a:path>
                <a:path w="2139950">
                  <a:moveTo>
                    <a:pt x="2130552" y="0"/>
                  </a:moveTo>
                  <a:lnTo>
                    <a:pt x="213969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449324" y="5230367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9144"/>
                  </a:moveTo>
                  <a:lnTo>
                    <a:pt x="0" y="0"/>
                  </a:lnTo>
                </a:path>
                <a:path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287268" y="5239511"/>
              <a:ext cx="0" cy="512445"/>
            </a:xfrm>
            <a:custGeom>
              <a:avLst/>
              <a:gdLst/>
              <a:ahLst/>
              <a:cxnLst/>
              <a:rect l="l" t="t" r="r" b="b"/>
              <a:pathLst>
                <a:path h="512445">
                  <a:moveTo>
                    <a:pt x="0" y="0"/>
                  </a:moveTo>
                  <a:lnTo>
                    <a:pt x="0" y="512064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721608" y="5244083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>
                  <a:moveTo>
                    <a:pt x="0" y="0"/>
                  </a:moveTo>
                  <a:lnTo>
                    <a:pt x="64008" y="0"/>
                  </a:lnTo>
                </a:path>
                <a:path w="1280160">
                  <a:moveTo>
                    <a:pt x="1207007" y="0"/>
                  </a:moveTo>
                  <a:lnTo>
                    <a:pt x="1280159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449324" y="52486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721608" y="5253227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>
                  <a:moveTo>
                    <a:pt x="0" y="0"/>
                  </a:moveTo>
                  <a:lnTo>
                    <a:pt x="45720" y="0"/>
                  </a:lnTo>
                </a:path>
                <a:path w="1280160">
                  <a:moveTo>
                    <a:pt x="1225295" y="0"/>
                  </a:moveTo>
                  <a:lnTo>
                    <a:pt x="1280159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449324" y="52577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721608" y="5262371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>
                  <a:moveTo>
                    <a:pt x="0" y="0"/>
                  </a:moveTo>
                  <a:lnTo>
                    <a:pt x="27432" y="0"/>
                  </a:lnTo>
                </a:path>
                <a:path w="1280160">
                  <a:moveTo>
                    <a:pt x="1243583" y="0"/>
                  </a:moveTo>
                  <a:lnTo>
                    <a:pt x="1280159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1449324" y="52669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721608" y="5271515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>
                  <a:moveTo>
                    <a:pt x="0" y="0"/>
                  </a:moveTo>
                  <a:lnTo>
                    <a:pt x="9144" y="0"/>
                  </a:lnTo>
                </a:path>
                <a:path w="1280160">
                  <a:moveTo>
                    <a:pt x="1271015" y="0"/>
                  </a:moveTo>
                  <a:lnTo>
                    <a:pt x="1280160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1449324" y="5276087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9144"/>
                  </a:moveTo>
                  <a:lnTo>
                    <a:pt x="0" y="0"/>
                  </a:lnTo>
                </a:path>
                <a:path h="109854">
                  <a:moveTo>
                    <a:pt x="0" y="18287"/>
                  </a:moveTo>
                  <a:lnTo>
                    <a:pt x="0" y="9143"/>
                  </a:lnTo>
                </a:path>
                <a:path h="109854">
                  <a:moveTo>
                    <a:pt x="0" y="27432"/>
                  </a:moveTo>
                  <a:lnTo>
                    <a:pt x="0" y="18287"/>
                  </a:lnTo>
                </a:path>
                <a:path h="109854">
                  <a:moveTo>
                    <a:pt x="0" y="36575"/>
                  </a:moveTo>
                  <a:lnTo>
                    <a:pt x="0" y="27431"/>
                  </a:lnTo>
                </a:path>
                <a:path h="109854">
                  <a:moveTo>
                    <a:pt x="0" y="45720"/>
                  </a:moveTo>
                  <a:lnTo>
                    <a:pt x="0" y="36575"/>
                  </a:lnTo>
                </a:path>
                <a:path h="109854">
                  <a:moveTo>
                    <a:pt x="0" y="54863"/>
                  </a:moveTo>
                  <a:lnTo>
                    <a:pt x="0" y="45719"/>
                  </a:lnTo>
                </a:path>
                <a:path h="109854">
                  <a:moveTo>
                    <a:pt x="0" y="64008"/>
                  </a:moveTo>
                  <a:lnTo>
                    <a:pt x="0" y="54863"/>
                  </a:lnTo>
                </a:path>
                <a:path h="109854">
                  <a:moveTo>
                    <a:pt x="0" y="73151"/>
                  </a:moveTo>
                  <a:lnTo>
                    <a:pt x="0" y="64007"/>
                  </a:lnTo>
                </a:path>
                <a:path h="109854">
                  <a:moveTo>
                    <a:pt x="0" y="82296"/>
                  </a:moveTo>
                  <a:lnTo>
                    <a:pt x="0" y="73151"/>
                  </a:lnTo>
                </a:path>
                <a:path h="109854">
                  <a:moveTo>
                    <a:pt x="0" y="91439"/>
                  </a:moveTo>
                  <a:lnTo>
                    <a:pt x="0" y="82295"/>
                  </a:lnTo>
                </a:path>
                <a:path h="109854">
                  <a:moveTo>
                    <a:pt x="0" y="100584"/>
                  </a:moveTo>
                  <a:lnTo>
                    <a:pt x="0" y="91439"/>
                  </a:lnTo>
                </a:path>
                <a:path h="109854">
                  <a:moveTo>
                    <a:pt x="0" y="109727"/>
                  </a:moveTo>
                  <a:lnTo>
                    <a:pt x="0" y="100583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8" name="object 2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4759" y="5239511"/>
              <a:ext cx="1124712" cy="283464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1449324" y="5385815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h="146685">
                  <a:moveTo>
                    <a:pt x="0" y="9144"/>
                  </a:moveTo>
                  <a:lnTo>
                    <a:pt x="0" y="0"/>
                  </a:lnTo>
                </a:path>
                <a:path h="146685">
                  <a:moveTo>
                    <a:pt x="0" y="18287"/>
                  </a:moveTo>
                  <a:lnTo>
                    <a:pt x="0" y="9143"/>
                  </a:lnTo>
                </a:path>
                <a:path h="146685">
                  <a:moveTo>
                    <a:pt x="0" y="27432"/>
                  </a:moveTo>
                  <a:lnTo>
                    <a:pt x="0" y="18287"/>
                  </a:lnTo>
                </a:path>
                <a:path h="146685">
                  <a:moveTo>
                    <a:pt x="0" y="36575"/>
                  </a:moveTo>
                  <a:lnTo>
                    <a:pt x="0" y="27431"/>
                  </a:lnTo>
                </a:path>
                <a:path h="146685">
                  <a:moveTo>
                    <a:pt x="0" y="45720"/>
                  </a:moveTo>
                  <a:lnTo>
                    <a:pt x="0" y="36575"/>
                  </a:lnTo>
                </a:path>
                <a:path h="146685">
                  <a:moveTo>
                    <a:pt x="0" y="54863"/>
                  </a:moveTo>
                  <a:lnTo>
                    <a:pt x="0" y="45719"/>
                  </a:lnTo>
                </a:path>
                <a:path h="146685">
                  <a:moveTo>
                    <a:pt x="0" y="64008"/>
                  </a:moveTo>
                  <a:lnTo>
                    <a:pt x="0" y="54863"/>
                  </a:lnTo>
                </a:path>
                <a:path h="146685">
                  <a:moveTo>
                    <a:pt x="0" y="73151"/>
                  </a:moveTo>
                  <a:lnTo>
                    <a:pt x="0" y="64007"/>
                  </a:lnTo>
                </a:path>
                <a:path h="146685">
                  <a:moveTo>
                    <a:pt x="0" y="82296"/>
                  </a:moveTo>
                  <a:lnTo>
                    <a:pt x="0" y="73151"/>
                  </a:lnTo>
                </a:path>
                <a:path h="146685">
                  <a:moveTo>
                    <a:pt x="0" y="91439"/>
                  </a:moveTo>
                  <a:lnTo>
                    <a:pt x="0" y="82295"/>
                  </a:lnTo>
                </a:path>
                <a:path h="146685">
                  <a:moveTo>
                    <a:pt x="0" y="100584"/>
                  </a:moveTo>
                  <a:lnTo>
                    <a:pt x="0" y="91439"/>
                  </a:lnTo>
                </a:path>
                <a:path h="146685">
                  <a:moveTo>
                    <a:pt x="0" y="109728"/>
                  </a:moveTo>
                  <a:lnTo>
                    <a:pt x="0" y="100584"/>
                  </a:lnTo>
                </a:path>
                <a:path h="146685">
                  <a:moveTo>
                    <a:pt x="0" y="118872"/>
                  </a:moveTo>
                  <a:lnTo>
                    <a:pt x="0" y="109727"/>
                  </a:lnTo>
                </a:path>
                <a:path h="146685">
                  <a:moveTo>
                    <a:pt x="0" y="128016"/>
                  </a:moveTo>
                  <a:lnTo>
                    <a:pt x="0" y="118872"/>
                  </a:lnTo>
                </a:path>
                <a:path h="146685">
                  <a:moveTo>
                    <a:pt x="0" y="137160"/>
                  </a:moveTo>
                  <a:lnTo>
                    <a:pt x="0" y="128015"/>
                  </a:lnTo>
                </a:path>
                <a:path h="146685">
                  <a:moveTo>
                    <a:pt x="0" y="146304"/>
                  </a:moveTo>
                  <a:lnTo>
                    <a:pt x="0" y="13716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950208" y="55275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449324" y="55321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950208" y="5536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449324" y="55412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950208" y="5545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449324" y="55504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950208" y="5554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449324" y="55595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950208" y="5564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449324" y="55686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950208" y="5573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449324" y="55778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950208" y="5582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1449324" y="55869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950208" y="5591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449324" y="55961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950208" y="5600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449324" y="56052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950208" y="5609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449324" y="56144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950208" y="5618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449324" y="56235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950208" y="5628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449324" y="56327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950208" y="5637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449324" y="56418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950208" y="56464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449324" y="56509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950208" y="56555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449324" y="56601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950208" y="56647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449324" y="56692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950208" y="56738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449324" y="56784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950208" y="56829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449324" y="56875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950208" y="5692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449324" y="569671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950208" y="57012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449324" y="57058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950208" y="57104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449324" y="57149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950208" y="57195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449324" y="57241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950208" y="57287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449324" y="57332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950208" y="57378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449324" y="574243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950208" y="57470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336792" y="5747003"/>
              <a:ext cx="722630" cy="0"/>
            </a:xfrm>
            <a:custGeom>
              <a:avLst/>
              <a:gdLst/>
              <a:ahLst/>
              <a:cxnLst/>
              <a:rect l="l" t="t" r="r" b="b"/>
              <a:pathLst>
                <a:path w="722629">
                  <a:moveTo>
                    <a:pt x="0" y="0"/>
                  </a:moveTo>
                  <a:lnTo>
                    <a:pt x="7223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287767" y="57470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449324" y="57515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282696" y="5756147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9144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287767" y="57561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449324" y="57607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282696" y="5765291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9144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287767" y="57652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449324" y="57698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282696" y="5774435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9144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287767" y="5774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449324" y="57790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282696" y="5783579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9144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287767" y="57835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449324" y="57881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255263" y="5792723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64008" y="0"/>
                  </a:lnTo>
                </a:path>
                <a:path w="704214">
                  <a:moveTo>
                    <a:pt x="694944" y="0"/>
                  </a:moveTo>
                  <a:lnTo>
                    <a:pt x="704088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287767" y="57927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449324" y="57972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264408" y="5801867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54863" y="0"/>
                  </a:lnTo>
                </a:path>
                <a:path w="695325">
                  <a:moveTo>
                    <a:pt x="685800" y="0"/>
                  </a:moveTo>
                  <a:lnTo>
                    <a:pt x="6949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287767" y="58018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449324" y="58064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264408" y="581101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45720" y="0"/>
                  </a:lnTo>
                </a:path>
                <a:path w="695325">
                  <a:moveTo>
                    <a:pt x="685800" y="0"/>
                  </a:moveTo>
                  <a:lnTo>
                    <a:pt x="6949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287767" y="58110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449324" y="58155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273552" y="5820155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36575" y="0"/>
                  </a:lnTo>
                </a:path>
                <a:path w="685800">
                  <a:moveTo>
                    <a:pt x="676656" y="0"/>
                  </a:moveTo>
                  <a:lnTo>
                    <a:pt x="685800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287767" y="58201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449324" y="58247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273552" y="5829299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27432" y="0"/>
                  </a:lnTo>
                </a:path>
                <a:path w="685800">
                  <a:moveTo>
                    <a:pt x="676656" y="0"/>
                  </a:moveTo>
                  <a:lnTo>
                    <a:pt x="685800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287767" y="58292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449324" y="58338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282696" y="5838443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18287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287767" y="58384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1449324" y="58430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282696" y="5847587"/>
              <a:ext cx="676910" cy="0"/>
            </a:xfrm>
            <a:custGeom>
              <a:avLst/>
              <a:gdLst/>
              <a:ahLst/>
              <a:cxnLst/>
              <a:rect l="l" t="t" r="r" b="b"/>
              <a:pathLst>
                <a:path w="676910">
                  <a:moveTo>
                    <a:pt x="0" y="0"/>
                  </a:moveTo>
                  <a:lnTo>
                    <a:pt x="9144" y="0"/>
                  </a:lnTo>
                </a:path>
                <a:path w="676910">
                  <a:moveTo>
                    <a:pt x="667512" y="0"/>
                  </a:moveTo>
                  <a:lnTo>
                    <a:pt x="676656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287767" y="5847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4" name="object 3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0055" y="5751575"/>
              <a:ext cx="2276855" cy="173736"/>
            </a:xfrm>
            <a:prstGeom prst="rect">
              <a:avLst/>
            </a:prstGeom>
          </p:spPr>
        </p:pic>
        <p:sp>
          <p:nvSpPr>
            <p:cNvPr id="335" name="object 335"/>
            <p:cNvSpPr/>
            <p:nvPr/>
          </p:nvSpPr>
          <p:spPr>
            <a:xfrm>
              <a:off x="1449324" y="58521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463040" y="5856731"/>
              <a:ext cx="2240280" cy="0"/>
            </a:xfrm>
            <a:custGeom>
              <a:avLst/>
              <a:gdLst/>
              <a:ahLst/>
              <a:cxnLst/>
              <a:rect l="l" t="t" r="r" b="b"/>
              <a:pathLst>
                <a:path w="2240279">
                  <a:moveTo>
                    <a:pt x="0" y="0"/>
                  </a:moveTo>
                  <a:lnTo>
                    <a:pt x="1024128" y="0"/>
                  </a:lnTo>
                </a:path>
                <a:path w="2240279">
                  <a:moveTo>
                    <a:pt x="1417320" y="0"/>
                  </a:moveTo>
                  <a:lnTo>
                    <a:pt x="22402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950208" y="5856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287767" y="5856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950208" y="5865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287767" y="5865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950208" y="58750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287767" y="58750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950208" y="5884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263640" y="5884163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79">
                  <a:moveTo>
                    <a:pt x="0" y="0"/>
                  </a:moveTo>
                  <a:lnTo>
                    <a:pt x="9144" y="0"/>
                  </a:lnTo>
                </a:path>
                <a:path w="868679">
                  <a:moveTo>
                    <a:pt x="850391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287767" y="5884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950208" y="58933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263640" y="5893307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79">
                  <a:moveTo>
                    <a:pt x="0" y="0"/>
                  </a:moveTo>
                  <a:lnTo>
                    <a:pt x="9144" y="0"/>
                  </a:lnTo>
                </a:path>
                <a:path w="868679">
                  <a:moveTo>
                    <a:pt x="850391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287767" y="58933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950208" y="59024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263640" y="5902451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79">
                  <a:moveTo>
                    <a:pt x="0" y="0"/>
                  </a:moveTo>
                  <a:lnTo>
                    <a:pt x="27432" y="0"/>
                  </a:lnTo>
                </a:path>
                <a:path w="868679">
                  <a:moveTo>
                    <a:pt x="832104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287767" y="59024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950208" y="59115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263640" y="5911595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79">
                  <a:moveTo>
                    <a:pt x="0" y="0"/>
                  </a:moveTo>
                  <a:lnTo>
                    <a:pt x="45720" y="0"/>
                  </a:lnTo>
                </a:path>
                <a:path w="868679">
                  <a:moveTo>
                    <a:pt x="813815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287767" y="59115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950208" y="59207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144" y="0"/>
                  </a:lnTo>
                </a:path>
                <a:path w="9525" h="9525">
                  <a:moveTo>
                    <a:pt x="0" y="9143"/>
                  </a:moveTo>
                  <a:lnTo>
                    <a:pt x="9144" y="9143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020055" y="5929883"/>
              <a:ext cx="2112645" cy="0"/>
            </a:xfrm>
            <a:custGeom>
              <a:avLst/>
              <a:gdLst/>
              <a:ahLst/>
              <a:cxnLst/>
              <a:rect l="l" t="t" r="r" b="b"/>
              <a:pathLst>
                <a:path w="2112645">
                  <a:moveTo>
                    <a:pt x="0" y="0"/>
                  </a:moveTo>
                  <a:lnTo>
                    <a:pt x="9144" y="0"/>
                  </a:lnTo>
                </a:path>
                <a:path w="2112645">
                  <a:moveTo>
                    <a:pt x="1243584" y="0"/>
                  </a:moveTo>
                  <a:lnTo>
                    <a:pt x="1298448" y="0"/>
                  </a:lnTo>
                </a:path>
                <a:path w="2112645">
                  <a:moveTo>
                    <a:pt x="2048255" y="0"/>
                  </a:moveTo>
                  <a:lnTo>
                    <a:pt x="2112263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950208" y="59390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020055" y="5939027"/>
              <a:ext cx="2112645" cy="0"/>
            </a:xfrm>
            <a:custGeom>
              <a:avLst/>
              <a:gdLst/>
              <a:ahLst/>
              <a:cxnLst/>
              <a:rect l="l" t="t" r="r" b="b"/>
              <a:pathLst>
                <a:path w="2112645">
                  <a:moveTo>
                    <a:pt x="0" y="0"/>
                  </a:moveTo>
                  <a:lnTo>
                    <a:pt x="9144" y="0"/>
                  </a:lnTo>
                </a:path>
                <a:path w="2112645">
                  <a:moveTo>
                    <a:pt x="1243584" y="0"/>
                  </a:moveTo>
                  <a:lnTo>
                    <a:pt x="1280160" y="0"/>
                  </a:lnTo>
                </a:path>
                <a:path w="2112645">
                  <a:moveTo>
                    <a:pt x="2066544" y="0"/>
                  </a:moveTo>
                  <a:lnTo>
                    <a:pt x="211226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950208" y="59481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020055" y="5948171"/>
              <a:ext cx="1262380" cy="0"/>
            </a:xfrm>
            <a:custGeom>
              <a:avLst/>
              <a:gdLst/>
              <a:ahLst/>
              <a:cxnLst/>
              <a:rect l="l" t="t" r="r" b="b"/>
              <a:pathLst>
                <a:path w="1262379">
                  <a:moveTo>
                    <a:pt x="0" y="0"/>
                  </a:moveTo>
                  <a:lnTo>
                    <a:pt x="9144" y="0"/>
                  </a:lnTo>
                </a:path>
                <a:path w="1262379">
                  <a:moveTo>
                    <a:pt x="1243584" y="0"/>
                  </a:moveTo>
                  <a:lnTo>
                    <a:pt x="1261872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44752" y="5861303"/>
              <a:ext cx="3584448" cy="182880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7104887" y="594817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950208" y="59573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020055" y="5957315"/>
              <a:ext cx="2112645" cy="0"/>
            </a:xfrm>
            <a:custGeom>
              <a:avLst/>
              <a:gdLst/>
              <a:ahLst/>
              <a:cxnLst/>
              <a:rect l="l" t="t" r="r" b="b"/>
              <a:pathLst>
                <a:path w="2112645">
                  <a:moveTo>
                    <a:pt x="0" y="0"/>
                  </a:moveTo>
                  <a:lnTo>
                    <a:pt x="9144" y="0"/>
                  </a:lnTo>
                </a:path>
                <a:path w="2112645">
                  <a:moveTo>
                    <a:pt x="2103120" y="0"/>
                  </a:moveTo>
                  <a:lnTo>
                    <a:pt x="211226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950208" y="59664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020055" y="59664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950208" y="5975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020055" y="5975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950208" y="5984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020055" y="5984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950208" y="5993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542032" y="5993891"/>
              <a:ext cx="2487295" cy="9525"/>
            </a:xfrm>
            <a:custGeom>
              <a:avLst/>
              <a:gdLst/>
              <a:ahLst/>
              <a:cxnLst/>
              <a:rect l="l" t="t" r="r" b="b"/>
              <a:pathLst>
                <a:path w="2487295" h="9525">
                  <a:moveTo>
                    <a:pt x="2478023" y="0"/>
                  </a:moveTo>
                  <a:lnTo>
                    <a:pt x="2487168" y="0"/>
                  </a:lnTo>
                </a:path>
                <a:path w="2487295" h="9525">
                  <a:moveTo>
                    <a:pt x="0" y="9144"/>
                  </a:moveTo>
                  <a:lnTo>
                    <a:pt x="18287" y="9144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950208" y="6003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020055" y="6003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27648" y="5925311"/>
              <a:ext cx="731520" cy="155448"/>
            </a:xfrm>
            <a:prstGeom prst="rect">
              <a:avLst/>
            </a:prstGeom>
          </p:spPr>
        </p:pic>
        <p:sp>
          <p:nvSpPr>
            <p:cNvPr id="376" name="object 376"/>
            <p:cNvSpPr/>
            <p:nvPr/>
          </p:nvSpPr>
          <p:spPr>
            <a:xfrm>
              <a:off x="2523744" y="6012179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950208" y="60121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505455" y="6012179"/>
              <a:ext cx="2524125" cy="9525"/>
            </a:xfrm>
            <a:custGeom>
              <a:avLst/>
              <a:gdLst/>
              <a:ahLst/>
              <a:cxnLst/>
              <a:rect l="l" t="t" r="r" b="b"/>
              <a:pathLst>
                <a:path w="2524125" h="9525">
                  <a:moveTo>
                    <a:pt x="2514599" y="0"/>
                  </a:moveTo>
                  <a:lnTo>
                    <a:pt x="2523744" y="0"/>
                  </a:lnTo>
                </a:path>
                <a:path w="2524125" h="9525">
                  <a:moveTo>
                    <a:pt x="0" y="9144"/>
                  </a:moveTo>
                  <a:lnTo>
                    <a:pt x="54863" y="9144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950208" y="60213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496312" y="6021323"/>
              <a:ext cx="2533015" cy="18415"/>
            </a:xfrm>
            <a:custGeom>
              <a:avLst/>
              <a:gdLst/>
              <a:ahLst/>
              <a:cxnLst/>
              <a:rect l="l" t="t" r="r" b="b"/>
              <a:pathLst>
                <a:path w="2533015" h="18414">
                  <a:moveTo>
                    <a:pt x="2523743" y="0"/>
                  </a:moveTo>
                  <a:lnTo>
                    <a:pt x="2532888" y="0"/>
                  </a:lnTo>
                </a:path>
                <a:path w="2533015" h="18414">
                  <a:moveTo>
                    <a:pt x="0" y="18287"/>
                  </a:moveTo>
                  <a:lnTo>
                    <a:pt x="64007" y="18287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950208" y="6039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514600" y="6039611"/>
              <a:ext cx="1746885" cy="9525"/>
            </a:xfrm>
            <a:custGeom>
              <a:avLst/>
              <a:gdLst/>
              <a:ahLst/>
              <a:cxnLst/>
              <a:rect l="l" t="t" r="r" b="b"/>
              <a:pathLst>
                <a:path w="1746885" h="9525">
                  <a:moveTo>
                    <a:pt x="1737360" y="0"/>
                  </a:moveTo>
                  <a:lnTo>
                    <a:pt x="1746504" y="0"/>
                  </a:lnTo>
                </a:path>
                <a:path w="1746885" h="9525">
                  <a:moveTo>
                    <a:pt x="0" y="9143"/>
                  </a:moveTo>
                  <a:lnTo>
                    <a:pt x="45719" y="9143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950208" y="6048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2532888" y="6048755"/>
              <a:ext cx="1728470" cy="9525"/>
            </a:xfrm>
            <a:custGeom>
              <a:avLst/>
              <a:gdLst/>
              <a:ahLst/>
              <a:cxnLst/>
              <a:rect l="l" t="t" r="r" b="b"/>
              <a:pathLst>
                <a:path w="1728470" h="9525">
                  <a:moveTo>
                    <a:pt x="1719072" y="0"/>
                  </a:moveTo>
                  <a:lnTo>
                    <a:pt x="1728216" y="0"/>
                  </a:lnTo>
                </a:path>
                <a:path w="1728470" h="9525">
                  <a:moveTo>
                    <a:pt x="0" y="9144"/>
                  </a:moveTo>
                  <a:lnTo>
                    <a:pt x="27431" y="9144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950208" y="6057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251959" y="6057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2555748" y="60624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950208" y="6067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251959" y="6067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950208" y="6076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251959" y="6076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950208" y="6085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251959" y="6085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327648" y="6085331"/>
              <a:ext cx="731520" cy="0"/>
            </a:xfrm>
            <a:custGeom>
              <a:avLst/>
              <a:gdLst/>
              <a:ahLst/>
              <a:cxnLst/>
              <a:rect l="l" t="t" r="r" b="b"/>
              <a:pathLst>
                <a:path w="731520">
                  <a:moveTo>
                    <a:pt x="0" y="0"/>
                  </a:moveTo>
                  <a:lnTo>
                    <a:pt x="7315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950208" y="6094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251959" y="6094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693408" y="6094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950208" y="61036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251959" y="61036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684263" y="610361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950208" y="6112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251959" y="6112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3" name="object 40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0360" y="6035039"/>
              <a:ext cx="822960" cy="164592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6684263" y="611276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950208" y="6121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6" name="object 40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4752" y="6044183"/>
              <a:ext cx="1042416" cy="164592"/>
            </a:xfrm>
            <a:prstGeom prst="rect">
              <a:avLst/>
            </a:prstGeom>
          </p:spPr>
        </p:pic>
        <p:sp>
          <p:nvSpPr>
            <p:cNvPr id="407" name="object 407"/>
            <p:cNvSpPr/>
            <p:nvPr/>
          </p:nvSpPr>
          <p:spPr>
            <a:xfrm>
              <a:off x="4251959" y="6121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684263" y="612190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950208" y="6131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4251959" y="6131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675119" y="6131051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950208" y="61401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4251959" y="61401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675119" y="6140195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950208" y="61493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251959" y="61493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665975" y="6149339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950208" y="6158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4251959" y="6158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665975" y="6158483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>
                  <a:moveTo>
                    <a:pt x="0" y="0"/>
                  </a:moveTo>
                  <a:lnTo>
                    <a:pt x="64007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950208" y="6167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251959" y="6167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656831" y="6167627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950208" y="6176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251959" y="6176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693408" y="6176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950208" y="6185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251959" y="6185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693408" y="6185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950208" y="6195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4251959" y="6195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693408" y="6195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2880360" y="6204203"/>
              <a:ext cx="822960" cy="0"/>
            </a:xfrm>
            <a:custGeom>
              <a:avLst/>
              <a:gdLst/>
              <a:ahLst/>
              <a:cxnLst/>
              <a:rect l="l" t="t" r="r" b="b"/>
              <a:pathLst>
                <a:path w="822960">
                  <a:moveTo>
                    <a:pt x="0" y="0"/>
                  </a:moveTo>
                  <a:lnTo>
                    <a:pt x="8229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950208" y="6204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4251959" y="6204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818887" y="6204203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697980" y="619963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1449324" y="62087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950208" y="62133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4256531" y="6208775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4591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1449324" y="62179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950208" y="6222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1449324" y="62270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950208" y="62316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1449324" y="62362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3950208" y="62407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1449324" y="62453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950208" y="62499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1449324" y="62544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950208" y="62590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1449324" y="62636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950208" y="6268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1449324" y="62727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950208" y="62773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1449324" y="62819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950208" y="62864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1449324" y="62910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950208" y="6295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9" name="object 4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1959" y="6208775"/>
              <a:ext cx="1481328" cy="173736"/>
            </a:xfrm>
            <a:prstGeom prst="rect">
              <a:avLst/>
            </a:prstGeom>
          </p:spPr>
        </p:pic>
        <p:sp>
          <p:nvSpPr>
            <p:cNvPr id="460" name="object 460"/>
            <p:cNvSpPr/>
            <p:nvPr/>
          </p:nvSpPr>
          <p:spPr>
            <a:xfrm>
              <a:off x="1449324" y="63002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950208" y="63047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1449324" y="63093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950208" y="63139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1449324" y="63185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950208" y="63230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1449324" y="632764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950208" y="63322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1449324" y="63367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950208" y="6341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4736592" y="6341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1449324" y="63459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950208" y="6350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736592" y="6350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1449324" y="635507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950208" y="6359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4736592" y="6359651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1449324" y="63642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950208" y="6368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4736592" y="6368795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3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1449324" y="63733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950208" y="6377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1449324" y="638251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950208" y="6387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4736592" y="6387083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5">
                  <a:moveTo>
                    <a:pt x="0" y="0"/>
                  </a:moveTo>
                  <a:lnTo>
                    <a:pt x="64008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1449324" y="639165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950208" y="63962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736592" y="6396227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1449324" y="640079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950208" y="64053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736592" y="640537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1449324" y="64099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950208" y="64145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1449324" y="64190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950208" y="64236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1449324" y="642823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950208" y="64328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1449324" y="64373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950208" y="64419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1449324" y="64465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950208" y="64510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1449324" y="64556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950208" y="64602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3" name="object 50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09743" y="6382511"/>
              <a:ext cx="923544" cy="155448"/>
            </a:xfrm>
            <a:prstGeom prst="rect">
              <a:avLst/>
            </a:prstGeom>
          </p:spPr>
        </p:pic>
        <p:sp>
          <p:nvSpPr>
            <p:cNvPr id="504" name="object 504"/>
            <p:cNvSpPr/>
            <p:nvPr/>
          </p:nvSpPr>
          <p:spPr>
            <a:xfrm>
              <a:off x="1449324" y="64648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950208" y="64693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1449324" y="64739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950208" y="64785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1449324" y="64830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950208" y="64876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1449324" y="64922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950208" y="6496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1449324" y="65013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950208" y="65059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1449324" y="65105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950208" y="6515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1449324" y="65196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950208" y="6524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1449324" y="65288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950208" y="65333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1449324" y="65379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950208" y="6542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809743" y="6542531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9235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6693408" y="6542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1449324" y="6547103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0"/>
                  </a:moveTo>
                  <a:lnTo>
                    <a:pt x="0" y="576072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954780" y="6547103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0"/>
                  </a:moveTo>
                  <a:lnTo>
                    <a:pt x="0" y="576072"/>
                  </a:lnTo>
                </a:path>
              </a:pathLst>
            </a:custGeom>
            <a:ln w="9144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6693408" y="6551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5266943" y="656081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6693408" y="6560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5266943" y="656996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6693408" y="65699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5266943" y="657910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6693408" y="65791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5257799" y="6588251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6693408" y="65882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5257799" y="6597395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6693408" y="65973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5248655" y="6606539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3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6693408" y="66065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5248655" y="6615683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3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6693408" y="66156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5239511" y="6624827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6693408" y="6624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266943" y="66339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6693408" y="66339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5266943" y="66431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6693408" y="66431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5266943" y="66522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6693408" y="66522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5266943" y="66614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6693408" y="66614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266943" y="66705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6693408" y="66705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5266943" y="6679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6693408" y="6679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266943" y="6688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6693408" y="6688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266943" y="6697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6693408" y="6697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266943" y="6707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6693408" y="6707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266943" y="6716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6693408" y="6716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266943" y="6725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6693408" y="6725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5266943" y="6734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6693408" y="6734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5266943" y="6743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6693408" y="6743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5266943" y="6752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6693408" y="6752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5266943" y="6761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6693408" y="6761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5266943" y="6771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6693408" y="6771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5266943" y="6780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6693408" y="6780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5266943" y="67894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6693408" y="67894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5266943" y="67985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6693408" y="67985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5266943" y="68077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6693408" y="68077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5266943" y="68168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6693408" y="68168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5266943" y="68259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6693408" y="68259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5266943" y="6835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6693408" y="6835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5266943" y="68442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6693408" y="68442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5266943" y="68534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6693408" y="68534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5266943" y="68625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6693408" y="68625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5266943" y="68717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6693408" y="68717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5266943" y="68808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6693408" y="68808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5266943" y="68900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6693408" y="68900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5266943" y="68991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6693408" y="68991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5266943" y="69082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6693408" y="69082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5266943" y="6917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6693408" y="6917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5266943" y="69265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6693408" y="69265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5266943" y="69357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6693408" y="69357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5266943" y="69448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6693408" y="69448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5266943" y="69540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6693408" y="69540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5266943" y="69631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693408" y="69631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5266943" y="69722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693408" y="69722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5266943" y="69814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6693408" y="69814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5266943" y="6990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6693408" y="6990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5266943" y="6999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693408" y="6999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5266943" y="7008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6693408" y="7008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5266943" y="70180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6693408" y="70180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5266943" y="7027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6693408" y="7027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5266943" y="70363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6693408" y="70363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5266943" y="70454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6693408" y="70454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5266943" y="70545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6693408" y="70545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5266943" y="70637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6693408" y="70637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5266943" y="70728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6693408" y="70728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5266943" y="70820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6693408" y="70820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5266943" y="70911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6693408" y="70911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5266943" y="71003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6693408" y="71003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5266943" y="71094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6693408" y="71094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4791455" y="7118603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39">
                  <a:moveTo>
                    <a:pt x="0" y="0"/>
                  </a:moveTo>
                  <a:lnTo>
                    <a:pt x="484630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6693408" y="7118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1444752" y="7127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950208" y="7127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4791455" y="7127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6693408" y="7127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1444752" y="7136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950208" y="7136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4791455" y="7136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6693408" y="71368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1444752" y="7146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346703" y="7146035"/>
              <a:ext cx="612775" cy="0"/>
            </a:xfrm>
            <a:custGeom>
              <a:avLst/>
              <a:gdLst/>
              <a:ahLst/>
              <a:cxnLst/>
              <a:rect l="l" t="t" r="r" b="b"/>
              <a:pathLst>
                <a:path w="612775">
                  <a:moveTo>
                    <a:pt x="0" y="0"/>
                  </a:moveTo>
                  <a:lnTo>
                    <a:pt x="18287" y="0"/>
                  </a:lnTo>
                </a:path>
                <a:path w="612775">
                  <a:moveTo>
                    <a:pt x="603504" y="0"/>
                  </a:moveTo>
                  <a:lnTo>
                    <a:pt x="612648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4791455" y="7146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6693408" y="71460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1444752" y="71551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328416" y="7155179"/>
              <a:ext cx="631190" cy="0"/>
            </a:xfrm>
            <a:custGeom>
              <a:avLst/>
              <a:gdLst/>
              <a:ahLst/>
              <a:cxnLst/>
              <a:rect l="l" t="t" r="r" b="b"/>
              <a:pathLst>
                <a:path w="631189">
                  <a:moveTo>
                    <a:pt x="0" y="0"/>
                  </a:moveTo>
                  <a:lnTo>
                    <a:pt x="36575" y="0"/>
                  </a:lnTo>
                </a:path>
                <a:path w="631189">
                  <a:moveTo>
                    <a:pt x="621792" y="0"/>
                  </a:moveTo>
                  <a:lnTo>
                    <a:pt x="630936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4791455" y="71551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6693408" y="71551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1444752" y="71643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310128" y="7164323"/>
              <a:ext cx="649605" cy="0"/>
            </a:xfrm>
            <a:custGeom>
              <a:avLst/>
              <a:gdLst/>
              <a:ahLst/>
              <a:cxnLst/>
              <a:rect l="l" t="t" r="r" b="b"/>
              <a:pathLst>
                <a:path w="649604">
                  <a:moveTo>
                    <a:pt x="0" y="0"/>
                  </a:moveTo>
                  <a:lnTo>
                    <a:pt x="54863" y="0"/>
                  </a:lnTo>
                </a:path>
                <a:path w="649604">
                  <a:moveTo>
                    <a:pt x="640080" y="0"/>
                  </a:moveTo>
                  <a:lnTo>
                    <a:pt x="649224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4791455" y="71643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6693408" y="71643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1444752" y="71734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291840" y="7173467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20">
                  <a:moveTo>
                    <a:pt x="0" y="0"/>
                  </a:moveTo>
                  <a:lnTo>
                    <a:pt x="667512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4791455" y="71734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6693408" y="71734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1444752" y="7182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300984" y="7182611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5">
                  <a:moveTo>
                    <a:pt x="0" y="0"/>
                  </a:moveTo>
                  <a:lnTo>
                    <a:pt x="64008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4791455" y="7182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6693408" y="7182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1444752" y="7191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3319272" y="7191755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791455" y="7191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6693408" y="7191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1444752" y="720090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3337559" y="720090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4791455" y="720090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6693408" y="720090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1444752" y="721004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3355847" y="721004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4791455" y="721004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693408" y="721004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1444752" y="7219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4791455" y="7219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6693408" y="7219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1444752" y="7228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2880360" y="7228331"/>
              <a:ext cx="822960" cy="0"/>
            </a:xfrm>
            <a:custGeom>
              <a:avLst/>
              <a:gdLst/>
              <a:ahLst/>
              <a:cxnLst/>
              <a:rect l="l" t="t" r="r" b="b"/>
              <a:pathLst>
                <a:path w="822960">
                  <a:moveTo>
                    <a:pt x="0" y="0"/>
                  </a:moveTo>
                  <a:lnTo>
                    <a:pt x="82296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4791455" y="7228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6693408" y="7228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1449324" y="7232903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8872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4791455" y="7237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693408" y="7237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4791455" y="72466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693408" y="72466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4791455" y="7255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6693408" y="7255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4791455" y="7264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6693408" y="7264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4791455" y="7274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6693408" y="7274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4791455" y="72831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6693408" y="72831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4791455" y="72923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6693408" y="72923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4791455" y="7301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6693408" y="7301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4791455" y="7310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6693408" y="7310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4791455" y="7319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6693408" y="7319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4791455" y="7328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6693408" y="7328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1" name="object 7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24327" y="7232903"/>
              <a:ext cx="4078224" cy="173735"/>
            </a:xfrm>
            <a:prstGeom prst="rect">
              <a:avLst/>
            </a:prstGeom>
          </p:spPr>
        </p:pic>
        <p:sp>
          <p:nvSpPr>
            <p:cNvPr id="722" name="object 722"/>
            <p:cNvSpPr/>
            <p:nvPr/>
          </p:nvSpPr>
          <p:spPr>
            <a:xfrm>
              <a:off x="4791455" y="7338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6693408" y="7338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1463040" y="7347203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>
                  <a:moveTo>
                    <a:pt x="0" y="0"/>
                  </a:moveTo>
                  <a:lnTo>
                    <a:pt x="914399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4796028" y="7342631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2624327" y="7347203"/>
              <a:ext cx="4078604" cy="91440"/>
            </a:xfrm>
            <a:custGeom>
              <a:avLst/>
              <a:gdLst/>
              <a:ahLst/>
              <a:cxnLst/>
              <a:rect l="l" t="t" r="r" b="b"/>
              <a:pathLst>
                <a:path w="4078604" h="91440">
                  <a:moveTo>
                    <a:pt x="4069079" y="0"/>
                  </a:moveTo>
                  <a:lnTo>
                    <a:pt x="4078224" y="0"/>
                  </a:lnTo>
                </a:path>
                <a:path w="4078604" h="91440">
                  <a:moveTo>
                    <a:pt x="4069079" y="9144"/>
                  </a:moveTo>
                  <a:lnTo>
                    <a:pt x="4078224" y="9144"/>
                  </a:lnTo>
                </a:path>
                <a:path w="4078604" h="91440">
                  <a:moveTo>
                    <a:pt x="4069079" y="18287"/>
                  </a:moveTo>
                  <a:lnTo>
                    <a:pt x="4078224" y="18287"/>
                  </a:lnTo>
                </a:path>
                <a:path w="4078604" h="91440">
                  <a:moveTo>
                    <a:pt x="4069079" y="27432"/>
                  </a:moveTo>
                  <a:lnTo>
                    <a:pt x="4078224" y="27432"/>
                  </a:lnTo>
                </a:path>
                <a:path w="4078604" h="91440">
                  <a:moveTo>
                    <a:pt x="4069079" y="36575"/>
                  </a:moveTo>
                  <a:lnTo>
                    <a:pt x="4078224" y="36575"/>
                  </a:lnTo>
                </a:path>
                <a:path w="4078604" h="91440">
                  <a:moveTo>
                    <a:pt x="4069079" y="45720"/>
                  </a:moveTo>
                  <a:lnTo>
                    <a:pt x="4078224" y="45720"/>
                  </a:lnTo>
                </a:path>
                <a:path w="4078604" h="91440">
                  <a:moveTo>
                    <a:pt x="0" y="64008"/>
                  </a:moveTo>
                  <a:lnTo>
                    <a:pt x="9143" y="64008"/>
                  </a:lnTo>
                </a:path>
                <a:path w="4078604" h="91440">
                  <a:moveTo>
                    <a:pt x="0" y="73151"/>
                  </a:moveTo>
                  <a:lnTo>
                    <a:pt x="9143" y="73151"/>
                  </a:lnTo>
                </a:path>
                <a:path w="4078604" h="91440">
                  <a:moveTo>
                    <a:pt x="0" y="82296"/>
                  </a:moveTo>
                  <a:lnTo>
                    <a:pt x="9143" y="82296"/>
                  </a:lnTo>
                </a:path>
                <a:path w="4078604" h="91440">
                  <a:moveTo>
                    <a:pt x="0" y="91440"/>
                  </a:moveTo>
                  <a:lnTo>
                    <a:pt x="9143" y="91440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7" name="object 7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4752" y="7351775"/>
              <a:ext cx="1188720" cy="182880"/>
            </a:xfrm>
            <a:prstGeom prst="rect">
              <a:avLst/>
            </a:prstGeom>
          </p:spPr>
        </p:pic>
        <p:sp>
          <p:nvSpPr>
            <p:cNvPr id="728" name="object 728"/>
            <p:cNvSpPr/>
            <p:nvPr/>
          </p:nvSpPr>
          <p:spPr>
            <a:xfrm>
              <a:off x="2432304" y="7447787"/>
              <a:ext cx="201295" cy="36830"/>
            </a:xfrm>
            <a:custGeom>
              <a:avLst/>
              <a:gdLst/>
              <a:ahLst/>
              <a:cxnLst/>
              <a:rect l="l" t="t" r="r" b="b"/>
              <a:pathLst>
                <a:path w="201294" h="36829">
                  <a:moveTo>
                    <a:pt x="192023" y="0"/>
                  </a:moveTo>
                  <a:lnTo>
                    <a:pt x="201167" y="0"/>
                  </a:lnTo>
                </a:path>
                <a:path w="201294" h="36829">
                  <a:moveTo>
                    <a:pt x="192023" y="9143"/>
                  </a:moveTo>
                  <a:lnTo>
                    <a:pt x="201167" y="9143"/>
                  </a:lnTo>
                </a:path>
                <a:path w="201294" h="36829">
                  <a:moveTo>
                    <a:pt x="192023" y="18287"/>
                  </a:moveTo>
                  <a:lnTo>
                    <a:pt x="201167" y="18287"/>
                  </a:lnTo>
                </a:path>
                <a:path w="201294" h="36829">
                  <a:moveTo>
                    <a:pt x="192023" y="27431"/>
                  </a:moveTo>
                  <a:lnTo>
                    <a:pt x="201167" y="27431"/>
                  </a:lnTo>
                </a:path>
                <a:path w="201294" h="36829">
                  <a:moveTo>
                    <a:pt x="0" y="36575"/>
                  </a:moveTo>
                  <a:lnTo>
                    <a:pt x="18287" y="36575"/>
                  </a:lnTo>
                </a:path>
                <a:path w="201294" h="36829">
                  <a:moveTo>
                    <a:pt x="192023" y="36575"/>
                  </a:moveTo>
                  <a:lnTo>
                    <a:pt x="201167" y="36575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9" name="object 7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80360" y="7406639"/>
              <a:ext cx="822960" cy="164592"/>
            </a:xfrm>
            <a:prstGeom prst="rect">
              <a:avLst/>
            </a:prstGeom>
          </p:spPr>
        </p:pic>
        <p:sp>
          <p:nvSpPr>
            <p:cNvPr id="730" name="object 730"/>
            <p:cNvSpPr/>
            <p:nvPr/>
          </p:nvSpPr>
          <p:spPr>
            <a:xfrm>
              <a:off x="2386584" y="7493507"/>
              <a:ext cx="247015" cy="64135"/>
            </a:xfrm>
            <a:custGeom>
              <a:avLst/>
              <a:gdLst/>
              <a:ahLst/>
              <a:cxnLst/>
              <a:rect l="l" t="t" r="r" b="b"/>
              <a:pathLst>
                <a:path w="247014" h="64134">
                  <a:moveTo>
                    <a:pt x="45720" y="0"/>
                  </a:moveTo>
                  <a:lnTo>
                    <a:pt x="64008" y="0"/>
                  </a:lnTo>
                </a:path>
                <a:path w="247014" h="64134">
                  <a:moveTo>
                    <a:pt x="237744" y="0"/>
                  </a:moveTo>
                  <a:lnTo>
                    <a:pt x="246887" y="0"/>
                  </a:lnTo>
                </a:path>
                <a:path w="247014" h="64134">
                  <a:moveTo>
                    <a:pt x="27432" y="9144"/>
                  </a:moveTo>
                  <a:lnTo>
                    <a:pt x="64008" y="9144"/>
                  </a:lnTo>
                </a:path>
                <a:path w="247014" h="64134">
                  <a:moveTo>
                    <a:pt x="237744" y="9144"/>
                  </a:moveTo>
                  <a:lnTo>
                    <a:pt x="246887" y="9144"/>
                  </a:lnTo>
                </a:path>
                <a:path w="247014" h="64134">
                  <a:moveTo>
                    <a:pt x="9143" y="18288"/>
                  </a:moveTo>
                  <a:lnTo>
                    <a:pt x="64007" y="18288"/>
                  </a:lnTo>
                </a:path>
                <a:path w="247014" h="64134">
                  <a:moveTo>
                    <a:pt x="237744" y="18288"/>
                  </a:moveTo>
                  <a:lnTo>
                    <a:pt x="246887" y="18288"/>
                  </a:lnTo>
                </a:path>
                <a:path w="247014" h="64134">
                  <a:moveTo>
                    <a:pt x="0" y="36576"/>
                  </a:moveTo>
                  <a:lnTo>
                    <a:pt x="64007" y="36576"/>
                  </a:lnTo>
                </a:path>
                <a:path w="247014" h="64134">
                  <a:moveTo>
                    <a:pt x="18288" y="45720"/>
                  </a:moveTo>
                  <a:lnTo>
                    <a:pt x="64008" y="45720"/>
                  </a:lnTo>
                </a:path>
                <a:path w="247014" h="64134">
                  <a:moveTo>
                    <a:pt x="36576" y="54864"/>
                  </a:moveTo>
                  <a:lnTo>
                    <a:pt x="64008" y="54864"/>
                  </a:lnTo>
                </a:path>
                <a:path w="247014" h="64134">
                  <a:moveTo>
                    <a:pt x="54864" y="64008"/>
                  </a:moveTo>
                  <a:lnTo>
                    <a:pt x="64008" y="64008"/>
                  </a:lnTo>
                </a:path>
              </a:pathLst>
            </a:custGeom>
            <a:ln w="9143">
              <a:solidFill>
                <a:srgbClr val="FD9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2880360" y="7575803"/>
              <a:ext cx="822960" cy="0"/>
            </a:xfrm>
            <a:custGeom>
              <a:avLst/>
              <a:gdLst/>
              <a:ahLst/>
              <a:cxnLst/>
              <a:rect l="l" t="t" r="r" b="b"/>
              <a:pathLst>
                <a:path w="822960">
                  <a:moveTo>
                    <a:pt x="0" y="0"/>
                  </a:moveTo>
                  <a:lnTo>
                    <a:pt x="82296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4796028" y="7571231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8872"/>
                  </a:lnTo>
                </a:path>
              </a:pathLst>
            </a:custGeom>
            <a:ln w="914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3" name="object 7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44752" y="7534655"/>
              <a:ext cx="932687" cy="155448"/>
            </a:xfrm>
            <a:prstGeom prst="rect">
              <a:avLst/>
            </a:prstGeom>
          </p:spPr>
        </p:pic>
        <p:sp>
          <p:nvSpPr>
            <p:cNvPr id="734" name="object 734"/>
            <p:cNvSpPr/>
            <p:nvPr/>
          </p:nvSpPr>
          <p:spPr>
            <a:xfrm>
              <a:off x="5020055" y="7685531"/>
              <a:ext cx="1316990" cy="0"/>
            </a:xfrm>
            <a:custGeom>
              <a:avLst/>
              <a:gdLst/>
              <a:ahLst/>
              <a:cxnLst/>
              <a:rect l="l" t="t" r="r" b="b"/>
              <a:pathLst>
                <a:path w="1316989">
                  <a:moveTo>
                    <a:pt x="0" y="0"/>
                  </a:moveTo>
                  <a:lnTo>
                    <a:pt x="13167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1449324" y="7690103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0"/>
                  </a:moveTo>
                  <a:lnTo>
                    <a:pt x="0" y="576072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4791455" y="7694675"/>
              <a:ext cx="9525" cy="55244"/>
            </a:xfrm>
            <a:custGeom>
              <a:avLst/>
              <a:gdLst/>
              <a:ahLst/>
              <a:cxnLst/>
              <a:rect l="l" t="t" r="r" b="b"/>
              <a:pathLst>
                <a:path w="9525" h="55245">
                  <a:moveTo>
                    <a:pt x="0" y="0"/>
                  </a:moveTo>
                  <a:lnTo>
                    <a:pt x="9144" y="0"/>
                  </a:lnTo>
                </a:path>
                <a:path w="9525" h="55245">
                  <a:moveTo>
                    <a:pt x="0" y="9144"/>
                  </a:moveTo>
                  <a:lnTo>
                    <a:pt x="9144" y="9144"/>
                  </a:lnTo>
                </a:path>
                <a:path w="9525" h="55245">
                  <a:moveTo>
                    <a:pt x="0" y="18287"/>
                  </a:moveTo>
                  <a:lnTo>
                    <a:pt x="9144" y="18287"/>
                  </a:lnTo>
                </a:path>
                <a:path w="9525" h="55245">
                  <a:moveTo>
                    <a:pt x="0" y="27432"/>
                  </a:moveTo>
                  <a:lnTo>
                    <a:pt x="9144" y="27432"/>
                  </a:lnTo>
                </a:path>
                <a:path w="9525" h="55245">
                  <a:moveTo>
                    <a:pt x="0" y="36575"/>
                  </a:moveTo>
                  <a:lnTo>
                    <a:pt x="9144" y="36575"/>
                  </a:lnTo>
                </a:path>
                <a:path w="9525" h="55245">
                  <a:moveTo>
                    <a:pt x="0" y="45720"/>
                  </a:moveTo>
                  <a:lnTo>
                    <a:pt x="9144" y="45720"/>
                  </a:lnTo>
                </a:path>
                <a:path w="9525" h="55245">
                  <a:moveTo>
                    <a:pt x="0" y="54863"/>
                  </a:moveTo>
                  <a:lnTo>
                    <a:pt x="9144" y="54863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7" name="object 7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91455" y="5925311"/>
              <a:ext cx="2505456" cy="2057400"/>
            </a:xfrm>
            <a:prstGeom prst="rect">
              <a:avLst/>
            </a:prstGeom>
          </p:spPr>
        </p:pic>
        <p:sp>
          <p:nvSpPr>
            <p:cNvPr id="738" name="object 738"/>
            <p:cNvSpPr/>
            <p:nvPr/>
          </p:nvSpPr>
          <p:spPr>
            <a:xfrm>
              <a:off x="4791455" y="7758683"/>
              <a:ext cx="1628139" cy="228600"/>
            </a:xfrm>
            <a:custGeom>
              <a:avLst/>
              <a:gdLst/>
              <a:ahLst/>
              <a:cxnLst/>
              <a:rect l="l" t="t" r="r" b="b"/>
              <a:pathLst>
                <a:path w="1628139" h="228600">
                  <a:moveTo>
                    <a:pt x="0" y="0"/>
                  </a:moveTo>
                  <a:lnTo>
                    <a:pt x="9144" y="0"/>
                  </a:lnTo>
                </a:path>
                <a:path w="1628139" h="228600">
                  <a:moveTo>
                    <a:pt x="0" y="9143"/>
                  </a:moveTo>
                  <a:lnTo>
                    <a:pt x="9144" y="9143"/>
                  </a:lnTo>
                </a:path>
                <a:path w="1628139" h="228600">
                  <a:moveTo>
                    <a:pt x="0" y="18287"/>
                  </a:moveTo>
                  <a:lnTo>
                    <a:pt x="9144" y="18287"/>
                  </a:lnTo>
                </a:path>
                <a:path w="1628139" h="228600">
                  <a:moveTo>
                    <a:pt x="0" y="27431"/>
                  </a:moveTo>
                  <a:lnTo>
                    <a:pt x="9144" y="27431"/>
                  </a:lnTo>
                </a:path>
                <a:path w="1628139" h="228600">
                  <a:moveTo>
                    <a:pt x="0" y="36575"/>
                  </a:moveTo>
                  <a:lnTo>
                    <a:pt x="9144" y="36575"/>
                  </a:lnTo>
                </a:path>
                <a:path w="1628139" h="228600">
                  <a:moveTo>
                    <a:pt x="0" y="45719"/>
                  </a:moveTo>
                  <a:lnTo>
                    <a:pt x="9144" y="45719"/>
                  </a:lnTo>
                </a:path>
                <a:path w="1628139" h="228600">
                  <a:moveTo>
                    <a:pt x="0" y="54863"/>
                  </a:moveTo>
                  <a:lnTo>
                    <a:pt x="9144" y="54863"/>
                  </a:lnTo>
                </a:path>
                <a:path w="1628139" h="228600">
                  <a:moveTo>
                    <a:pt x="0" y="64007"/>
                  </a:moveTo>
                  <a:lnTo>
                    <a:pt x="9144" y="64007"/>
                  </a:lnTo>
                </a:path>
                <a:path w="1628139" h="228600">
                  <a:moveTo>
                    <a:pt x="0" y="73151"/>
                  </a:moveTo>
                  <a:lnTo>
                    <a:pt x="9144" y="73151"/>
                  </a:lnTo>
                </a:path>
                <a:path w="1628139" h="228600">
                  <a:moveTo>
                    <a:pt x="0" y="82295"/>
                  </a:moveTo>
                  <a:lnTo>
                    <a:pt x="9144" y="82295"/>
                  </a:lnTo>
                </a:path>
                <a:path w="1628139" h="228600">
                  <a:moveTo>
                    <a:pt x="0" y="91439"/>
                  </a:moveTo>
                  <a:lnTo>
                    <a:pt x="9144" y="91439"/>
                  </a:lnTo>
                </a:path>
                <a:path w="1628139" h="228600">
                  <a:moveTo>
                    <a:pt x="0" y="100583"/>
                  </a:moveTo>
                  <a:lnTo>
                    <a:pt x="9144" y="100583"/>
                  </a:lnTo>
                </a:path>
                <a:path w="1628139" h="228600">
                  <a:moveTo>
                    <a:pt x="0" y="109727"/>
                  </a:moveTo>
                  <a:lnTo>
                    <a:pt x="9144" y="109727"/>
                  </a:lnTo>
                </a:path>
                <a:path w="1628139" h="228600">
                  <a:moveTo>
                    <a:pt x="0" y="118871"/>
                  </a:moveTo>
                  <a:lnTo>
                    <a:pt x="9144" y="118871"/>
                  </a:lnTo>
                </a:path>
                <a:path w="1628139" h="228600">
                  <a:moveTo>
                    <a:pt x="0" y="128015"/>
                  </a:moveTo>
                  <a:lnTo>
                    <a:pt x="9144" y="128015"/>
                  </a:lnTo>
                </a:path>
                <a:path w="1628139" h="228600">
                  <a:moveTo>
                    <a:pt x="0" y="137159"/>
                  </a:moveTo>
                  <a:lnTo>
                    <a:pt x="9144" y="137159"/>
                  </a:lnTo>
                </a:path>
                <a:path w="1628139" h="228600">
                  <a:moveTo>
                    <a:pt x="0" y="146303"/>
                  </a:moveTo>
                  <a:lnTo>
                    <a:pt x="9144" y="146303"/>
                  </a:lnTo>
                </a:path>
                <a:path w="1628139" h="228600">
                  <a:moveTo>
                    <a:pt x="0" y="155447"/>
                  </a:moveTo>
                  <a:lnTo>
                    <a:pt x="9144" y="155447"/>
                  </a:lnTo>
                </a:path>
                <a:path w="1628139" h="228600">
                  <a:moveTo>
                    <a:pt x="0" y="164591"/>
                  </a:moveTo>
                  <a:lnTo>
                    <a:pt x="9144" y="164591"/>
                  </a:lnTo>
                </a:path>
                <a:path w="1628139" h="228600">
                  <a:moveTo>
                    <a:pt x="0" y="173735"/>
                  </a:moveTo>
                  <a:lnTo>
                    <a:pt x="9144" y="173735"/>
                  </a:lnTo>
                </a:path>
                <a:path w="1628139" h="228600">
                  <a:moveTo>
                    <a:pt x="0" y="182879"/>
                  </a:moveTo>
                  <a:lnTo>
                    <a:pt x="9144" y="182879"/>
                  </a:lnTo>
                </a:path>
                <a:path w="1628139" h="228600">
                  <a:moveTo>
                    <a:pt x="146304" y="182879"/>
                  </a:moveTo>
                  <a:lnTo>
                    <a:pt x="164592" y="182879"/>
                  </a:lnTo>
                </a:path>
                <a:path w="1628139" h="228600">
                  <a:moveTo>
                    <a:pt x="1609344" y="182879"/>
                  </a:moveTo>
                  <a:lnTo>
                    <a:pt x="1627632" y="182879"/>
                  </a:lnTo>
                </a:path>
                <a:path w="1628139" h="228600">
                  <a:moveTo>
                    <a:pt x="0" y="192023"/>
                  </a:moveTo>
                  <a:lnTo>
                    <a:pt x="9144" y="192023"/>
                  </a:lnTo>
                </a:path>
                <a:path w="1628139" h="228600">
                  <a:moveTo>
                    <a:pt x="146304" y="192023"/>
                  </a:moveTo>
                  <a:lnTo>
                    <a:pt x="164592" y="192023"/>
                  </a:lnTo>
                </a:path>
                <a:path w="1628139" h="228600">
                  <a:moveTo>
                    <a:pt x="1609344" y="192023"/>
                  </a:moveTo>
                  <a:lnTo>
                    <a:pt x="1627632" y="192023"/>
                  </a:lnTo>
                </a:path>
                <a:path w="1628139" h="228600">
                  <a:moveTo>
                    <a:pt x="0" y="201167"/>
                  </a:moveTo>
                  <a:lnTo>
                    <a:pt x="9144" y="201167"/>
                  </a:lnTo>
                </a:path>
                <a:path w="1628139" h="228600">
                  <a:moveTo>
                    <a:pt x="146304" y="201167"/>
                  </a:moveTo>
                  <a:lnTo>
                    <a:pt x="182880" y="201167"/>
                  </a:lnTo>
                </a:path>
                <a:path w="1628139" h="228600">
                  <a:moveTo>
                    <a:pt x="1591056" y="201167"/>
                  </a:moveTo>
                  <a:lnTo>
                    <a:pt x="1627632" y="201167"/>
                  </a:lnTo>
                </a:path>
                <a:path w="1628139" h="228600">
                  <a:moveTo>
                    <a:pt x="0" y="210311"/>
                  </a:moveTo>
                  <a:lnTo>
                    <a:pt x="9144" y="210311"/>
                  </a:lnTo>
                </a:path>
                <a:path w="1628139" h="228600">
                  <a:moveTo>
                    <a:pt x="146304" y="210311"/>
                  </a:moveTo>
                  <a:lnTo>
                    <a:pt x="210312" y="210311"/>
                  </a:lnTo>
                </a:path>
                <a:path w="1628139" h="228600">
                  <a:moveTo>
                    <a:pt x="1572768" y="210311"/>
                  </a:moveTo>
                  <a:lnTo>
                    <a:pt x="1627632" y="210311"/>
                  </a:lnTo>
                </a:path>
                <a:path w="1628139" h="228600">
                  <a:moveTo>
                    <a:pt x="146304" y="228599"/>
                  </a:moveTo>
                  <a:lnTo>
                    <a:pt x="219456" y="228599"/>
                  </a:lnTo>
                </a:path>
                <a:path w="1628139" h="228600">
                  <a:moveTo>
                    <a:pt x="1554480" y="228599"/>
                  </a:moveTo>
                  <a:lnTo>
                    <a:pt x="1627632" y="228599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7287767" y="79872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4937760" y="7996427"/>
              <a:ext cx="1481455" cy="0"/>
            </a:xfrm>
            <a:custGeom>
              <a:avLst/>
              <a:gdLst/>
              <a:ahLst/>
              <a:cxnLst/>
              <a:rect l="l" t="t" r="r" b="b"/>
              <a:pathLst>
                <a:path w="1481454">
                  <a:moveTo>
                    <a:pt x="0" y="0"/>
                  </a:moveTo>
                  <a:lnTo>
                    <a:pt x="54863" y="0"/>
                  </a:lnTo>
                </a:path>
                <a:path w="1481454">
                  <a:moveTo>
                    <a:pt x="1435607" y="0"/>
                  </a:moveTo>
                  <a:lnTo>
                    <a:pt x="1481327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7287767" y="79964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4937760" y="8005571"/>
              <a:ext cx="1481455" cy="0"/>
            </a:xfrm>
            <a:custGeom>
              <a:avLst/>
              <a:gdLst/>
              <a:ahLst/>
              <a:cxnLst/>
              <a:rect l="l" t="t" r="r" b="b"/>
              <a:pathLst>
                <a:path w="1481454">
                  <a:moveTo>
                    <a:pt x="0" y="0"/>
                  </a:moveTo>
                  <a:lnTo>
                    <a:pt x="27432" y="0"/>
                  </a:lnTo>
                </a:path>
                <a:path w="1481454">
                  <a:moveTo>
                    <a:pt x="1453895" y="0"/>
                  </a:moveTo>
                  <a:lnTo>
                    <a:pt x="1481327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7287767" y="80055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4937760" y="8014715"/>
              <a:ext cx="1481455" cy="0"/>
            </a:xfrm>
            <a:custGeom>
              <a:avLst/>
              <a:gdLst/>
              <a:ahLst/>
              <a:cxnLst/>
              <a:rect l="l" t="t" r="r" b="b"/>
              <a:pathLst>
                <a:path w="1481454">
                  <a:moveTo>
                    <a:pt x="0" y="0"/>
                  </a:moveTo>
                  <a:lnTo>
                    <a:pt x="9144" y="0"/>
                  </a:lnTo>
                </a:path>
                <a:path w="1481454">
                  <a:moveTo>
                    <a:pt x="1472184" y="0"/>
                  </a:moveTo>
                  <a:lnTo>
                    <a:pt x="1481328" y="0"/>
                  </a:lnTo>
                </a:path>
              </a:pathLst>
            </a:custGeom>
            <a:ln w="9143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7287767" y="8014715"/>
              <a:ext cx="9525" cy="91440"/>
            </a:xfrm>
            <a:custGeom>
              <a:avLst/>
              <a:gdLst/>
              <a:ahLst/>
              <a:cxnLst/>
              <a:rect l="l" t="t" r="r" b="b"/>
              <a:pathLst>
                <a:path w="9525" h="91440">
                  <a:moveTo>
                    <a:pt x="0" y="0"/>
                  </a:moveTo>
                  <a:lnTo>
                    <a:pt x="9144" y="0"/>
                  </a:lnTo>
                </a:path>
                <a:path w="9525" h="91440">
                  <a:moveTo>
                    <a:pt x="0" y="9144"/>
                  </a:moveTo>
                  <a:lnTo>
                    <a:pt x="9144" y="9144"/>
                  </a:lnTo>
                </a:path>
                <a:path w="9525" h="91440">
                  <a:moveTo>
                    <a:pt x="0" y="18288"/>
                  </a:moveTo>
                  <a:lnTo>
                    <a:pt x="9144" y="18288"/>
                  </a:lnTo>
                </a:path>
                <a:path w="9525" h="91440">
                  <a:moveTo>
                    <a:pt x="0" y="27432"/>
                  </a:moveTo>
                  <a:lnTo>
                    <a:pt x="9144" y="27432"/>
                  </a:lnTo>
                </a:path>
                <a:path w="9525" h="91440">
                  <a:moveTo>
                    <a:pt x="0" y="36576"/>
                  </a:moveTo>
                  <a:lnTo>
                    <a:pt x="9144" y="36576"/>
                  </a:lnTo>
                </a:path>
                <a:path w="9525" h="91440">
                  <a:moveTo>
                    <a:pt x="0" y="45720"/>
                  </a:moveTo>
                  <a:lnTo>
                    <a:pt x="9144" y="45720"/>
                  </a:lnTo>
                </a:path>
                <a:path w="9525" h="91440">
                  <a:moveTo>
                    <a:pt x="0" y="54864"/>
                  </a:moveTo>
                  <a:lnTo>
                    <a:pt x="9144" y="54864"/>
                  </a:lnTo>
                </a:path>
                <a:path w="9525" h="91440">
                  <a:moveTo>
                    <a:pt x="0" y="64008"/>
                  </a:moveTo>
                  <a:lnTo>
                    <a:pt x="9144" y="64008"/>
                  </a:lnTo>
                </a:path>
                <a:path w="9525" h="91440">
                  <a:moveTo>
                    <a:pt x="0" y="73152"/>
                  </a:moveTo>
                  <a:lnTo>
                    <a:pt x="9144" y="73152"/>
                  </a:lnTo>
                </a:path>
                <a:path w="9525" h="91440">
                  <a:moveTo>
                    <a:pt x="0" y="82296"/>
                  </a:moveTo>
                  <a:lnTo>
                    <a:pt x="9144" y="82296"/>
                  </a:lnTo>
                </a:path>
                <a:path w="9525" h="91440">
                  <a:moveTo>
                    <a:pt x="0" y="91440"/>
                  </a:moveTo>
                  <a:lnTo>
                    <a:pt x="9144" y="9144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6" name="object 7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20055" y="7982711"/>
              <a:ext cx="1316736" cy="274319"/>
            </a:xfrm>
            <a:prstGeom prst="rect">
              <a:avLst/>
            </a:prstGeom>
          </p:spPr>
        </p:pic>
        <p:sp>
          <p:nvSpPr>
            <p:cNvPr id="747" name="object 747"/>
            <p:cNvSpPr/>
            <p:nvPr/>
          </p:nvSpPr>
          <p:spPr>
            <a:xfrm>
              <a:off x="7287767" y="8115300"/>
              <a:ext cx="9525" cy="137160"/>
            </a:xfrm>
            <a:custGeom>
              <a:avLst/>
              <a:gdLst/>
              <a:ahLst/>
              <a:cxnLst/>
              <a:rect l="l" t="t" r="r" b="b"/>
              <a:pathLst>
                <a:path w="9525" h="137159">
                  <a:moveTo>
                    <a:pt x="0" y="0"/>
                  </a:moveTo>
                  <a:lnTo>
                    <a:pt x="9144" y="0"/>
                  </a:lnTo>
                </a:path>
                <a:path w="9525" h="137159">
                  <a:moveTo>
                    <a:pt x="0" y="9144"/>
                  </a:moveTo>
                  <a:lnTo>
                    <a:pt x="9144" y="9144"/>
                  </a:lnTo>
                </a:path>
                <a:path w="9525" h="137159">
                  <a:moveTo>
                    <a:pt x="0" y="18287"/>
                  </a:moveTo>
                  <a:lnTo>
                    <a:pt x="9144" y="18287"/>
                  </a:lnTo>
                </a:path>
                <a:path w="9525" h="137159">
                  <a:moveTo>
                    <a:pt x="0" y="27432"/>
                  </a:moveTo>
                  <a:lnTo>
                    <a:pt x="9144" y="27432"/>
                  </a:lnTo>
                </a:path>
                <a:path w="9525" h="137159">
                  <a:moveTo>
                    <a:pt x="0" y="36575"/>
                  </a:moveTo>
                  <a:lnTo>
                    <a:pt x="9144" y="36575"/>
                  </a:lnTo>
                </a:path>
                <a:path w="9525" h="137159">
                  <a:moveTo>
                    <a:pt x="0" y="45720"/>
                  </a:moveTo>
                  <a:lnTo>
                    <a:pt x="9144" y="45720"/>
                  </a:lnTo>
                </a:path>
                <a:path w="9525" h="137159">
                  <a:moveTo>
                    <a:pt x="0" y="54863"/>
                  </a:moveTo>
                  <a:lnTo>
                    <a:pt x="9144" y="54863"/>
                  </a:lnTo>
                </a:path>
                <a:path w="9525" h="137159">
                  <a:moveTo>
                    <a:pt x="0" y="64008"/>
                  </a:moveTo>
                  <a:lnTo>
                    <a:pt x="9144" y="64008"/>
                  </a:lnTo>
                </a:path>
                <a:path w="9525" h="137159">
                  <a:moveTo>
                    <a:pt x="0" y="73151"/>
                  </a:moveTo>
                  <a:lnTo>
                    <a:pt x="9144" y="73151"/>
                  </a:lnTo>
                </a:path>
                <a:path w="9525" h="137159">
                  <a:moveTo>
                    <a:pt x="0" y="82296"/>
                  </a:moveTo>
                  <a:lnTo>
                    <a:pt x="9144" y="82296"/>
                  </a:lnTo>
                </a:path>
                <a:path w="9525" h="137159">
                  <a:moveTo>
                    <a:pt x="0" y="91439"/>
                  </a:moveTo>
                  <a:lnTo>
                    <a:pt x="9144" y="91439"/>
                  </a:lnTo>
                </a:path>
                <a:path w="9525" h="137159">
                  <a:moveTo>
                    <a:pt x="0" y="100584"/>
                  </a:moveTo>
                  <a:lnTo>
                    <a:pt x="9144" y="100584"/>
                  </a:lnTo>
                </a:path>
                <a:path w="9525" h="137159">
                  <a:moveTo>
                    <a:pt x="0" y="109727"/>
                  </a:moveTo>
                  <a:lnTo>
                    <a:pt x="9144" y="109727"/>
                  </a:lnTo>
                </a:path>
                <a:path w="9525" h="137159">
                  <a:moveTo>
                    <a:pt x="0" y="118872"/>
                  </a:moveTo>
                  <a:lnTo>
                    <a:pt x="9144" y="118872"/>
                  </a:lnTo>
                </a:path>
                <a:path w="9525" h="137159">
                  <a:moveTo>
                    <a:pt x="0" y="128015"/>
                  </a:moveTo>
                  <a:lnTo>
                    <a:pt x="9144" y="128015"/>
                  </a:lnTo>
                </a:path>
                <a:path w="9525" h="137159">
                  <a:moveTo>
                    <a:pt x="0" y="137160"/>
                  </a:moveTo>
                  <a:lnTo>
                    <a:pt x="9144" y="137160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5020055" y="8261603"/>
              <a:ext cx="1316990" cy="0"/>
            </a:xfrm>
            <a:custGeom>
              <a:avLst/>
              <a:gdLst/>
              <a:ahLst/>
              <a:cxnLst/>
              <a:rect l="l" t="t" r="r" b="b"/>
              <a:pathLst>
                <a:path w="1316989">
                  <a:moveTo>
                    <a:pt x="0" y="0"/>
                  </a:moveTo>
                  <a:lnTo>
                    <a:pt x="13167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1444752" y="8261603"/>
              <a:ext cx="5852160" cy="9525"/>
            </a:xfrm>
            <a:custGeom>
              <a:avLst/>
              <a:gdLst/>
              <a:ahLst/>
              <a:cxnLst/>
              <a:rect l="l" t="t" r="r" b="b"/>
              <a:pathLst>
                <a:path w="5852159" h="9525">
                  <a:moveTo>
                    <a:pt x="5843016" y="0"/>
                  </a:moveTo>
                  <a:lnTo>
                    <a:pt x="5852160" y="0"/>
                  </a:lnTo>
                </a:path>
                <a:path w="5852159" h="9525">
                  <a:moveTo>
                    <a:pt x="0" y="9144"/>
                  </a:moveTo>
                  <a:lnTo>
                    <a:pt x="5843016" y="9144"/>
                  </a:lnTo>
                </a:path>
              </a:pathLst>
            </a:custGeom>
            <a:ln w="9143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677875"/>
            <a:ext cx="16459199" cy="9130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u="sng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COMPONENTES</a:t>
            </a:r>
            <a:endParaRPr sz="2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just">
              <a:spcBef>
                <a:spcPts val="15"/>
              </a:spcBef>
            </a:pPr>
            <a:endParaRPr sz="2000" dirty="0">
              <a:latin typeface="Arial"/>
              <a:cs typeface="Arial"/>
            </a:endParaRPr>
          </a:p>
          <a:p>
            <a:pPr marL="12700" algn="just"/>
            <a:r>
              <a:rPr sz="20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EQUIPOS</a:t>
            </a:r>
            <a:r>
              <a:rPr sz="2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PATIO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5080" algn="just">
              <a:spcBef>
                <a:spcPts val="375"/>
              </a:spcBef>
            </a:pPr>
            <a:r>
              <a:rPr sz="2000" spc="-5" dirty="0">
                <a:latin typeface="Arial"/>
                <a:cs typeface="Arial"/>
              </a:rPr>
              <a:t>Estos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clasifican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la siguiente </a:t>
            </a:r>
            <a:r>
              <a:rPr sz="2000" spc="-5" dirty="0">
                <a:latin typeface="Arial"/>
                <a:cs typeface="Arial"/>
              </a:rPr>
              <a:t>manera:</a:t>
            </a:r>
            <a:endParaRPr sz="2000" dirty="0">
              <a:latin typeface="Arial"/>
              <a:cs typeface="Arial"/>
            </a:endParaRPr>
          </a:p>
          <a:p>
            <a:pPr algn="just"/>
            <a:endParaRPr sz="2000" dirty="0">
              <a:latin typeface="Arial"/>
              <a:cs typeface="Arial"/>
            </a:endParaRPr>
          </a:p>
          <a:p>
            <a:pPr marL="12700" algn="just">
              <a:spcBef>
                <a:spcPts val="1100"/>
              </a:spcBef>
            </a:pPr>
            <a:r>
              <a:rPr sz="2000" b="1" i="1" dirty="0">
                <a:latin typeface="Arial"/>
                <a:cs typeface="Arial"/>
              </a:rPr>
              <a:t>Equipos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maniobra</a:t>
            </a:r>
            <a:endParaRPr sz="2000" dirty="0">
              <a:latin typeface="Arial"/>
              <a:cs typeface="Arial"/>
            </a:endParaRPr>
          </a:p>
          <a:p>
            <a:pPr marL="12700" marR="7620" algn="just">
              <a:spcBef>
                <a:spcPts val="351"/>
              </a:spcBef>
            </a:pPr>
            <a:r>
              <a:rPr sz="2000" spc="-5" dirty="0">
                <a:latin typeface="Arial"/>
                <a:cs typeface="Arial"/>
              </a:rPr>
              <a:t>Estos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conexión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desconexión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segura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diferentes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módulos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encuentran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subestación.</a:t>
            </a: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Interruptores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Seccionadores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spc="5" dirty="0">
                <a:latin typeface="Arial"/>
                <a:cs typeface="Arial"/>
              </a:rPr>
              <a:t>Cuchillas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puesta</a:t>
            </a:r>
            <a:r>
              <a:rPr sz="2000" spc="-5" dirty="0">
                <a:latin typeface="Arial"/>
                <a:cs typeface="Arial"/>
              </a:rPr>
              <a:t> a</a:t>
            </a:r>
            <a:r>
              <a:rPr sz="2000" dirty="0">
                <a:latin typeface="Arial"/>
                <a:cs typeface="Arial"/>
              </a:rPr>
              <a:t> tierra</a:t>
            </a:r>
          </a:p>
          <a:p>
            <a:pPr marL="12700" algn="just">
              <a:spcBef>
                <a:spcPts val="1175"/>
              </a:spcBef>
            </a:pPr>
            <a:r>
              <a:rPr sz="2000" b="1" i="1" dirty="0">
                <a:latin typeface="Arial"/>
                <a:cs typeface="Arial"/>
              </a:rPr>
              <a:t>Equipos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para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instrumentación.</a:t>
            </a:r>
            <a:endParaRPr sz="2000" dirty="0">
              <a:latin typeface="Arial"/>
              <a:cs typeface="Arial"/>
            </a:endParaRPr>
          </a:p>
          <a:p>
            <a:pPr marL="12700" marR="5715" algn="just">
              <a:spcBef>
                <a:spcPts val="351"/>
              </a:spcBef>
            </a:pPr>
            <a:r>
              <a:rPr sz="2000" spc="-5" dirty="0">
                <a:latin typeface="Arial"/>
                <a:cs typeface="Arial"/>
              </a:rPr>
              <a:t>Estos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tomar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11" dirty="0">
                <a:latin typeface="Arial"/>
                <a:cs typeface="Arial"/>
              </a:rPr>
              <a:t>las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medidas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las  variables  eléctricas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básicas presentes en una subestación (voltajes </a:t>
            </a:r>
            <a:r>
              <a:rPr sz="2000" spc="-5" dirty="0">
                <a:latin typeface="Arial"/>
                <a:cs typeface="Arial"/>
              </a:rPr>
              <a:t>y </a:t>
            </a:r>
            <a:r>
              <a:rPr sz="2000" dirty="0">
                <a:latin typeface="Arial"/>
                <a:cs typeface="Arial"/>
              </a:rPr>
              <a:t>corrientes en el nivel 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 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subestación)</a:t>
            </a:r>
          </a:p>
          <a:p>
            <a:pPr marL="469876" indent="-228589" algn="just">
              <a:buFont typeface="Symbol"/>
              <a:buChar char=""/>
              <a:tabLst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Transformadores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-5" dirty="0">
                <a:latin typeface="Arial"/>
                <a:cs typeface="Arial"/>
              </a:rPr>
              <a:t> (</a:t>
            </a:r>
            <a:r>
              <a:rPr sz="2000" dirty="0">
                <a:latin typeface="Arial"/>
                <a:cs typeface="Arial"/>
              </a:rPr>
              <a:t> TC)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Transformadores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(TP)</a:t>
            </a:r>
          </a:p>
          <a:p>
            <a:pPr marL="12700" algn="just">
              <a:spcBef>
                <a:spcPts val="1175"/>
              </a:spcBef>
            </a:pPr>
            <a:r>
              <a:rPr sz="2000" b="1" i="1" dirty="0">
                <a:latin typeface="Arial"/>
                <a:cs typeface="Arial"/>
              </a:rPr>
              <a:t>Equipos</a:t>
            </a:r>
            <a:r>
              <a:rPr sz="2000" b="1" i="1" spc="-11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</a:t>
            </a:r>
            <a:r>
              <a:rPr sz="2000" b="1" i="1" spc="-11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protección</a:t>
            </a:r>
            <a:endParaRPr sz="2000" dirty="0">
              <a:latin typeface="Arial"/>
              <a:cs typeface="Arial"/>
            </a:endParaRPr>
          </a:p>
          <a:p>
            <a:pPr marL="12700" marR="6351" algn="just">
              <a:spcBef>
                <a:spcPts val="355"/>
              </a:spcBef>
            </a:pPr>
            <a:r>
              <a:rPr sz="2000" spc="-5" dirty="0">
                <a:latin typeface="Arial"/>
                <a:cs typeface="Arial"/>
              </a:rPr>
              <a:t>Estos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protegen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 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tensiones.</a:t>
            </a: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dirty="0" err="1" smtClean="0">
                <a:latin typeface="Arial"/>
                <a:cs typeface="Arial"/>
              </a:rPr>
              <a:t>Pararrayos</a:t>
            </a:r>
            <a:endParaRPr lang="es-AR" sz="2000" dirty="0" smtClean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endParaRPr lang="es-AR" sz="2000" dirty="0">
              <a:latin typeface="Arial"/>
              <a:cs typeface="Arial"/>
            </a:endParaRPr>
          </a:p>
          <a:p>
            <a:pPr marL="12700" algn="just">
              <a:spcBef>
                <a:spcPts val="385"/>
              </a:spcBef>
            </a:pPr>
            <a:r>
              <a:rPr lang="es-AR" sz="2000" b="1" i="1" dirty="0" smtClean="0">
                <a:latin typeface="Arial"/>
                <a:cs typeface="Arial"/>
              </a:rPr>
              <a:t>Transformadores</a:t>
            </a:r>
            <a:endParaRPr lang="es-AR" sz="2000" dirty="0" smtClean="0">
              <a:latin typeface="Arial"/>
              <a:cs typeface="Arial"/>
            </a:endParaRPr>
          </a:p>
          <a:p>
            <a:pPr marL="12700" marR="6351" algn="just">
              <a:spcBef>
                <a:spcPts val="355"/>
              </a:spcBef>
            </a:pPr>
            <a:r>
              <a:rPr lang="es-AR" sz="2000" spc="-5" dirty="0" smtClean="0">
                <a:latin typeface="Arial"/>
                <a:cs typeface="Arial"/>
              </a:rPr>
              <a:t>Estos</a:t>
            </a:r>
            <a:r>
              <a:rPr lang="es-AR" sz="2000" spc="31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equipos</a:t>
            </a:r>
            <a:r>
              <a:rPr lang="es-AR" sz="2000" spc="31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permiten</a:t>
            </a:r>
            <a:r>
              <a:rPr lang="es-AR" sz="2000" spc="1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elevar</a:t>
            </a:r>
            <a:r>
              <a:rPr lang="es-AR" sz="2000" spc="15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o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bajar</a:t>
            </a:r>
            <a:r>
              <a:rPr lang="es-AR" sz="2000" spc="20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el</a:t>
            </a:r>
            <a:r>
              <a:rPr lang="es-AR" sz="2000" spc="25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voltaje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para</a:t>
            </a:r>
            <a:r>
              <a:rPr lang="es-AR" sz="2000" spc="1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entregar</a:t>
            </a:r>
            <a:r>
              <a:rPr lang="es-AR" sz="2000" spc="1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potencia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a</a:t>
            </a:r>
            <a:r>
              <a:rPr lang="es-AR" sz="2000" spc="1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otro </a:t>
            </a:r>
            <a:r>
              <a:rPr lang="es-AR" sz="2000" spc="-320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sistema</a:t>
            </a:r>
            <a:endParaRPr lang="es-AR" sz="2000" dirty="0" smtClean="0">
              <a:latin typeface="Arial"/>
              <a:cs typeface="Arial"/>
            </a:endParaRPr>
          </a:p>
          <a:p>
            <a:pPr algn="just"/>
            <a:endParaRPr lang="es-AR" sz="2000" dirty="0" smtClean="0">
              <a:latin typeface="Arial"/>
              <a:cs typeface="Arial"/>
            </a:endParaRPr>
          </a:p>
          <a:p>
            <a:pPr marL="12700" algn="just">
              <a:spcBef>
                <a:spcPts val="1051"/>
              </a:spcBef>
            </a:pPr>
            <a:r>
              <a:rPr lang="es-AR" sz="2000" b="1" i="1" dirty="0" smtClean="0">
                <a:latin typeface="Arial"/>
                <a:cs typeface="Arial"/>
              </a:rPr>
              <a:t>Bancos</a:t>
            </a:r>
            <a:r>
              <a:rPr lang="es-AR" sz="2000" b="1" i="1" spc="-11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de</a:t>
            </a:r>
            <a:r>
              <a:rPr lang="es-AR" sz="2000" b="1" i="1" spc="-5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compensación</a:t>
            </a:r>
            <a:endParaRPr lang="es-AR" sz="20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311"/>
              </a:spcBef>
            </a:pPr>
            <a:r>
              <a:rPr lang="es-AR" sz="2000" spc="-5" dirty="0" smtClean="0">
                <a:latin typeface="Arial"/>
                <a:cs typeface="Arial"/>
              </a:rPr>
              <a:t>Estos</a:t>
            </a:r>
            <a:r>
              <a:rPr lang="es-AR" sz="2000" spc="265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equipos</a:t>
            </a:r>
            <a:r>
              <a:rPr lang="es-AR" sz="2000" spc="265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permiten</a:t>
            </a:r>
            <a:r>
              <a:rPr lang="es-AR" sz="2000" spc="275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introducir</a:t>
            </a:r>
            <a:r>
              <a:rPr lang="es-AR" sz="2000" spc="251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elementos</a:t>
            </a:r>
            <a:r>
              <a:rPr lang="es-AR" sz="2000" spc="260" dirty="0" smtClean="0">
                <a:latin typeface="Arial"/>
                <a:cs typeface="Arial"/>
              </a:rPr>
              <a:t> </a:t>
            </a:r>
            <a:r>
              <a:rPr lang="es-AR" sz="2000" b="1" u="sng" spc="-5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inductivos</a:t>
            </a:r>
            <a:r>
              <a:rPr lang="es-AR" sz="2000" b="1" spc="24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o</a:t>
            </a:r>
            <a:r>
              <a:rPr lang="es-AR" sz="2000" spc="255" dirty="0" smtClean="0">
                <a:latin typeface="Arial"/>
                <a:cs typeface="Arial"/>
              </a:rPr>
              <a:t> </a:t>
            </a:r>
            <a:r>
              <a:rPr lang="es-AR" sz="2000" b="1" u="sng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capacitivos</a:t>
            </a:r>
            <a:r>
              <a:rPr lang="es-AR" sz="2000" b="1" spc="25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al </a:t>
            </a:r>
            <a:r>
              <a:rPr lang="es-AR" sz="2000" spc="-320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sistema</a:t>
            </a:r>
            <a:r>
              <a:rPr lang="es-AR" sz="2000" dirty="0" smtClean="0">
                <a:latin typeface="Arial"/>
                <a:cs typeface="Arial"/>
              </a:rPr>
              <a:t> con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el</a:t>
            </a:r>
            <a:r>
              <a:rPr lang="es-AR" sz="2000" spc="20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fin </a:t>
            </a:r>
            <a:r>
              <a:rPr lang="es-AR" sz="2000" dirty="0" smtClean="0">
                <a:latin typeface="Arial"/>
                <a:cs typeface="Arial"/>
              </a:rPr>
              <a:t>de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spc="-11" dirty="0" smtClean="0">
                <a:latin typeface="Arial"/>
                <a:cs typeface="Arial"/>
              </a:rPr>
              <a:t>mejorar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la calidad </a:t>
            </a:r>
            <a:r>
              <a:rPr lang="es-AR" sz="2000" dirty="0" smtClean="0">
                <a:latin typeface="Arial"/>
                <a:cs typeface="Arial"/>
              </a:rPr>
              <a:t>de</a:t>
            </a:r>
            <a:r>
              <a:rPr lang="es-AR" sz="2000" spc="5" dirty="0" smtClean="0">
                <a:latin typeface="Arial"/>
                <a:cs typeface="Arial"/>
              </a:rPr>
              <a:t> la </a:t>
            </a:r>
            <a:r>
              <a:rPr lang="es-AR" sz="2000" dirty="0" smtClean="0">
                <a:latin typeface="Arial"/>
                <a:cs typeface="Arial"/>
              </a:rPr>
              <a:t>energía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suministrada.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000" dirty="0" smtClean="0">
                <a:latin typeface="Arial"/>
                <a:cs typeface="Arial"/>
              </a:rPr>
              <a:t>Reactores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000" dirty="0" smtClean="0">
                <a:latin typeface="Arial"/>
                <a:cs typeface="Arial"/>
              </a:rPr>
              <a:t>Condensadores</a:t>
            </a:r>
          </a:p>
          <a:p>
            <a:pPr marL="469876" indent="-228589">
              <a:lnSpc>
                <a:spcPts val="1415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54034" y="7680959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73151" y="0"/>
                </a:moveTo>
                <a:lnTo>
                  <a:pt x="0" y="0"/>
                </a:lnTo>
                <a:lnTo>
                  <a:pt x="0" y="15240"/>
                </a:lnTo>
                <a:lnTo>
                  <a:pt x="73151" y="15240"/>
                </a:lnTo>
                <a:lnTo>
                  <a:pt x="731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35090" y="7162800"/>
            <a:ext cx="43180" cy="15240"/>
          </a:xfrm>
          <a:custGeom>
            <a:avLst/>
            <a:gdLst/>
            <a:ahLst/>
            <a:cxnLst/>
            <a:rect l="l" t="t" r="r" b="b"/>
            <a:pathLst>
              <a:path w="43180" h="15240">
                <a:moveTo>
                  <a:pt x="42672" y="0"/>
                </a:moveTo>
                <a:lnTo>
                  <a:pt x="0" y="0"/>
                </a:lnTo>
                <a:lnTo>
                  <a:pt x="0" y="15239"/>
                </a:lnTo>
                <a:lnTo>
                  <a:pt x="42672" y="15239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5000" y="533400"/>
            <a:ext cx="16535400" cy="974497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algn="ctr">
              <a:spcBef>
                <a:spcPts val="409"/>
              </a:spcBef>
            </a:pP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Sistema</a:t>
            </a: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Control</a:t>
            </a:r>
            <a:endParaRPr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9525" indent="-342900" algn="just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dirty="0">
                <a:latin typeface="Arial"/>
                <a:cs typeface="Arial"/>
              </a:rPr>
              <a:t> dar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mando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apertura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 cierre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 err="1">
                <a:latin typeface="Arial"/>
                <a:cs typeface="Arial"/>
              </a:rPr>
              <a:t>subestación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000" spc="-11" dirty="0" err="1" smtClean="0">
                <a:latin typeface="Arial"/>
                <a:cs typeface="Arial"/>
              </a:rPr>
              <a:t>Además</a:t>
            </a:r>
            <a:r>
              <a:rPr sz="2000" spc="4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provee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señalización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7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estado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las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"/>
                <a:cs typeface="Arial"/>
              </a:rPr>
              <a:t>alarmas</a:t>
            </a:r>
            <a:r>
              <a:rPr lang="es-AR" sz="2000" spc="-5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asociadas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estos.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Comúnmente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llamado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b="1" u="sng" spc="-5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mimico</a:t>
            </a:r>
            <a:r>
              <a:rPr sz="2000" spc="-5" dirty="0" smtClean="0">
                <a:latin typeface="Arial"/>
                <a:cs typeface="Arial"/>
              </a:rPr>
              <a:t>.</a:t>
            </a:r>
            <a:endParaRPr lang="es-AR" sz="2000" spc="-5" dirty="0" smtClean="0">
              <a:latin typeface="Arial"/>
              <a:cs typeface="Arial"/>
            </a:endParaRPr>
          </a:p>
          <a:p>
            <a:pPr marL="355600" marR="12065" indent="-342900" algn="just">
              <a:spcBef>
                <a:spcPts val="65"/>
              </a:spcBef>
              <a:buFont typeface="Arial" panose="020B0604020202020204" pitchFamily="34" charset="0"/>
              <a:buChar char="•"/>
            </a:pPr>
            <a:r>
              <a:rPr sz="2000" spc="-11" dirty="0" smtClean="0">
                <a:latin typeface="Arial"/>
                <a:cs typeface="Arial"/>
              </a:rPr>
              <a:t>En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tableros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estas</a:t>
            </a:r>
            <a:r>
              <a:rPr sz="2000" spc="5" dirty="0">
                <a:latin typeface="Arial"/>
                <a:cs typeface="Arial"/>
              </a:rPr>
              <a:t> instalados los </a:t>
            </a:r>
            <a:r>
              <a:rPr sz="2000" spc="-5" dirty="0">
                <a:latin typeface="Arial"/>
                <a:cs typeface="Arial"/>
              </a:rPr>
              <a:t>instrumentos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verificar las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variables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eléctricas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bahías.</a:t>
            </a:r>
          </a:p>
          <a:p>
            <a:pPr marL="1041387" marR="10160" lvl="1" indent="-342900" algn="just">
              <a:spcBef>
                <a:spcPts val="25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Voltímetros</a:t>
            </a:r>
            <a:r>
              <a:rPr sz="2000" spc="-5" dirty="0">
                <a:latin typeface="Arial"/>
                <a:cs typeface="Arial"/>
              </a:rPr>
              <a:t>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Están</a:t>
            </a:r>
            <a:r>
              <a:rPr sz="2000" dirty="0">
                <a:latin typeface="Arial"/>
                <a:cs typeface="Arial"/>
              </a:rPr>
              <a:t> conectados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 </a:t>
            </a:r>
            <a:r>
              <a:rPr sz="2000" spc="5" dirty="0">
                <a:latin typeface="Arial"/>
                <a:cs typeface="Arial"/>
              </a:rPr>
              <a:t> instalados</a:t>
            </a:r>
            <a:r>
              <a:rPr sz="2000" dirty="0">
                <a:latin typeface="Arial"/>
                <a:cs typeface="Arial"/>
              </a:rPr>
              <a:t> 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patio. Indican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voltaje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fases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1041387" marR="10160" lvl="1" indent="-342900" algn="just">
              <a:spcBef>
                <a:spcPts val="25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7" marR="8890" lvl="1" indent="-342900" algn="just">
              <a:spcBef>
                <a:spcPts val="40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r>
              <a:rPr sz="2000" b="1" spc="-11" dirty="0">
                <a:latin typeface="Arial"/>
                <a:cs typeface="Arial"/>
              </a:rPr>
              <a:t>Amperímetros</a:t>
            </a:r>
            <a:r>
              <a:rPr sz="2000" spc="-11" dirty="0">
                <a:latin typeface="Arial"/>
                <a:cs typeface="Arial"/>
              </a:rPr>
              <a:t>. </a:t>
            </a:r>
            <a:r>
              <a:rPr sz="2000" spc="-5" dirty="0">
                <a:latin typeface="Arial"/>
                <a:cs typeface="Arial"/>
              </a:rPr>
              <a:t>Están </a:t>
            </a:r>
            <a:r>
              <a:rPr sz="2000" dirty="0">
                <a:latin typeface="Arial"/>
                <a:cs typeface="Arial"/>
              </a:rPr>
              <a:t>conectados </a:t>
            </a:r>
            <a:r>
              <a:rPr sz="2000" spc="-5" dirty="0">
                <a:latin typeface="Arial"/>
                <a:cs typeface="Arial"/>
              </a:rPr>
              <a:t>a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5" dirty="0">
                <a:latin typeface="Arial"/>
                <a:cs typeface="Arial"/>
              </a:rPr>
              <a:t>transformadores </a:t>
            </a:r>
            <a:r>
              <a:rPr sz="2000" dirty="0">
                <a:latin typeface="Arial"/>
                <a:cs typeface="Arial"/>
              </a:rPr>
              <a:t>de corriente </a:t>
            </a:r>
            <a:r>
              <a:rPr sz="2000" spc="5" dirty="0">
                <a:latin typeface="Arial"/>
                <a:cs typeface="Arial"/>
              </a:rPr>
              <a:t> instalados </a:t>
            </a:r>
            <a:r>
              <a:rPr sz="2000" dirty="0">
                <a:latin typeface="Arial"/>
                <a:cs typeface="Arial"/>
              </a:rPr>
              <a:t>en el patio. Miden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corriente que </a:t>
            </a:r>
            <a:r>
              <a:rPr sz="2000" spc="-5" dirty="0">
                <a:latin typeface="Arial"/>
                <a:cs typeface="Arial"/>
              </a:rPr>
              <a:t>se transmite </a:t>
            </a:r>
            <a:r>
              <a:rPr sz="2000" dirty="0">
                <a:latin typeface="Arial"/>
                <a:cs typeface="Arial"/>
              </a:rPr>
              <a:t>por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circuitos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1041387" marR="8890" lvl="1" indent="-342900" algn="just">
              <a:spcBef>
                <a:spcPts val="40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7" lvl="1" indent="-342900" algn="just">
              <a:buFont typeface="Wingdings" panose="05000000000000000000" pitchFamily="2" charset="2"/>
              <a:buChar char="§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Vatimetro</a:t>
            </a:r>
            <a:r>
              <a:rPr sz="2000" b="1" spc="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potencia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activa</a:t>
            </a:r>
            <a:r>
              <a:rPr sz="2000" spc="-5" dirty="0">
                <a:latin typeface="Arial"/>
                <a:cs typeface="Arial"/>
              </a:rPr>
              <a:t>.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Mide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activa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circula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por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el </a:t>
            </a:r>
            <a:r>
              <a:rPr sz="2000" spc="5" dirty="0">
                <a:latin typeface="Arial"/>
                <a:cs typeface="Arial"/>
              </a:rPr>
              <a:t>circuito </a:t>
            </a:r>
            <a:r>
              <a:rPr sz="2000" dirty="0">
                <a:latin typeface="Arial"/>
                <a:cs typeface="Arial"/>
              </a:rPr>
              <a:t>supervisado. </a:t>
            </a:r>
            <a:r>
              <a:rPr sz="2000" spc="5" dirty="0">
                <a:latin typeface="Arial"/>
                <a:cs typeface="Arial"/>
              </a:rPr>
              <a:t>Tiene la </a:t>
            </a:r>
            <a:r>
              <a:rPr sz="2000" spc="5" dirty="0" err="1" smtClean="0">
                <a:latin typeface="Arial"/>
                <a:cs typeface="Arial"/>
              </a:rPr>
              <a:t>posibilidad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indicar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 sentido del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flujo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esta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potencia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1041387" lvl="1" indent="-342900" algn="just">
              <a:buFont typeface="Wingdings" panose="05000000000000000000" pitchFamily="2" charset="2"/>
              <a:buChar char="§"/>
              <a:tabLst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7" marR="9525" lvl="1" indent="-342900" algn="just">
              <a:spcBef>
                <a:spcPts val="25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Vatimetro </a:t>
            </a:r>
            <a:r>
              <a:rPr sz="2000" b="1" dirty="0">
                <a:latin typeface="Arial"/>
                <a:cs typeface="Arial"/>
              </a:rPr>
              <a:t>de potencia </a:t>
            </a:r>
            <a:r>
              <a:rPr sz="2000" b="1" spc="-5" dirty="0">
                <a:latin typeface="Arial"/>
                <a:cs typeface="Arial"/>
              </a:rPr>
              <a:t>reactiva</a:t>
            </a:r>
            <a:r>
              <a:rPr sz="2000" spc="-5" dirty="0">
                <a:latin typeface="Arial"/>
                <a:cs typeface="Arial"/>
              </a:rPr>
              <a:t>. </a:t>
            </a:r>
            <a:r>
              <a:rPr sz="2000" dirty="0">
                <a:latin typeface="Arial"/>
                <a:cs typeface="Arial"/>
              </a:rPr>
              <a:t>Mide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potencia reactiva que </a:t>
            </a:r>
            <a:r>
              <a:rPr sz="2000" spc="5" dirty="0">
                <a:latin typeface="Arial"/>
                <a:cs typeface="Arial"/>
              </a:rPr>
              <a:t>circula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circuito </a:t>
            </a:r>
            <a:r>
              <a:rPr sz="2000" dirty="0" err="1">
                <a:latin typeface="Arial"/>
                <a:cs typeface="Arial"/>
              </a:rPr>
              <a:t>supervisado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1041387" marR="9525" lvl="1" indent="-342900" algn="just">
              <a:spcBef>
                <a:spcPts val="25"/>
              </a:spcBef>
              <a:buFont typeface="Wingdings" panose="05000000000000000000" pitchFamily="2" charset="2"/>
              <a:buChar char="§"/>
              <a:tabLst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7" lvl="1" indent="-342900" algn="just">
              <a:buFont typeface="Wingdings" panose="05000000000000000000" pitchFamily="2" charset="2"/>
              <a:buChar char="§"/>
              <a:tabLst>
                <a:tab pos="469876" algn="l"/>
              </a:tabLst>
            </a:pPr>
            <a:r>
              <a:rPr sz="2000" b="1" dirty="0">
                <a:latin typeface="Arial"/>
                <a:cs typeface="Arial"/>
              </a:rPr>
              <a:t>Contadores</a:t>
            </a:r>
            <a:r>
              <a:rPr sz="2000" b="1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energía</a:t>
            </a:r>
            <a:r>
              <a:rPr sz="2000" spc="-5" dirty="0">
                <a:latin typeface="Arial"/>
                <a:cs typeface="Arial"/>
              </a:rPr>
              <a:t>.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medir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energía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consumida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los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circuitos</a:t>
            </a:r>
            <a:r>
              <a:rPr sz="2000" dirty="0">
                <a:latin typeface="Arial"/>
                <a:cs typeface="Arial"/>
              </a:rPr>
              <a:t>. </a:t>
            </a:r>
            <a:r>
              <a:rPr sz="2000" spc="5" dirty="0">
                <a:latin typeface="Arial"/>
                <a:cs typeface="Arial"/>
              </a:rPr>
              <a:t>Tiene la posibilidad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indicar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 sentido del </a:t>
            </a:r>
            <a:r>
              <a:rPr sz="2000" spc="-5" dirty="0">
                <a:latin typeface="Arial"/>
                <a:cs typeface="Arial"/>
              </a:rPr>
              <a:t>flujo</a:t>
            </a:r>
            <a:r>
              <a:rPr sz="2000" dirty="0">
                <a:latin typeface="Arial"/>
                <a:cs typeface="Arial"/>
              </a:rPr>
              <a:t> de esta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energía</a:t>
            </a:r>
          </a:p>
          <a:p>
            <a:pPr algn="just">
              <a:spcBef>
                <a:spcPts val="31"/>
              </a:spcBef>
            </a:pPr>
            <a:endParaRPr sz="2000" dirty="0">
              <a:latin typeface="Arial"/>
              <a:cs typeface="Arial"/>
            </a:endParaRPr>
          </a:p>
          <a:p>
            <a:pPr marL="355600" marR="8254" indent="-342900" algn="just"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Generalmente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alimenta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125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señalización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telecomunicaciones con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48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sz="2000" dirty="0">
              <a:latin typeface="Arial"/>
              <a:cs typeface="Arial"/>
            </a:endParaRPr>
          </a:p>
          <a:p>
            <a:pPr marL="12700" marR="5080" algn="just">
              <a:spcBef>
                <a:spcPts val="5"/>
              </a:spcBef>
            </a:pPr>
            <a:r>
              <a:rPr sz="2000" b="1" i="1" spc="-15" dirty="0">
                <a:latin typeface="Arial"/>
                <a:cs typeface="Arial"/>
              </a:rPr>
              <a:t>Tipos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de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mando</a:t>
            </a:r>
            <a:r>
              <a:rPr sz="2000" b="1" i="1" spc="85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dependiendo</a:t>
            </a:r>
            <a:r>
              <a:rPr sz="2000" b="1" i="1" spc="91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desde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el</a:t>
            </a:r>
            <a:r>
              <a:rPr sz="2000" b="1" i="1" spc="91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sitio</a:t>
            </a:r>
            <a:r>
              <a:rPr sz="2000" b="1" i="1" spc="85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en</a:t>
            </a:r>
            <a:r>
              <a:rPr sz="2000" b="1" i="1" spc="85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donde</a:t>
            </a:r>
            <a:r>
              <a:rPr sz="2000" b="1" i="1" spc="71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se </a:t>
            </a:r>
            <a:r>
              <a:rPr sz="2000" b="1" i="1" spc="-375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ejecutan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55"/>
              </a:spcBef>
            </a:pPr>
            <a:endParaRPr sz="2000" dirty="0">
              <a:latin typeface="Arial"/>
              <a:cs typeface="Arial"/>
            </a:endParaRPr>
          </a:p>
          <a:p>
            <a:pPr marL="812800" lvl="1" indent="-342900" algn="just">
              <a:buFont typeface="Wingdings" panose="05000000000000000000" pitchFamily="2" charset="2"/>
              <a:buChar char="§"/>
            </a:pPr>
            <a:r>
              <a:rPr sz="2000" b="1" spc="-5" dirty="0">
                <a:latin typeface="Arial"/>
                <a:cs typeface="Arial"/>
              </a:rPr>
              <a:t>Nivel</a:t>
            </a:r>
            <a:r>
              <a:rPr sz="2000" b="1" dirty="0">
                <a:latin typeface="Arial"/>
                <a:cs typeface="Arial"/>
              </a:rPr>
              <a:t> 0.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controles </a:t>
            </a:r>
            <a:r>
              <a:rPr sz="2000" spc="5" dirty="0">
                <a:latin typeface="Arial"/>
                <a:cs typeface="Arial"/>
              </a:rPr>
              <a:t>propios</a:t>
            </a:r>
            <a:r>
              <a:rPr sz="2000" dirty="0">
                <a:latin typeface="Arial"/>
                <a:cs typeface="Arial"/>
              </a:rPr>
              <a:t> 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 instalado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sz="2000" dirty="0">
              <a:latin typeface="Arial"/>
              <a:cs typeface="Arial"/>
            </a:endParaRPr>
          </a:p>
          <a:p>
            <a:pPr marL="812800" marR="8890" lvl="1" indent="-342900" algn="just"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z="2000" b="1" spc="-5" dirty="0">
                <a:latin typeface="Arial"/>
                <a:cs typeface="Arial"/>
              </a:rPr>
              <a:t>Nivel </a:t>
            </a:r>
            <a:r>
              <a:rPr sz="2000" b="1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. </a:t>
            </a:r>
            <a:r>
              <a:rPr sz="2000" spc="-5" dirty="0">
                <a:latin typeface="Arial"/>
                <a:cs typeface="Arial"/>
              </a:rPr>
              <a:t>Mando</a:t>
            </a:r>
            <a:r>
              <a:rPr sz="2000" dirty="0">
                <a:latin typeface="Arial"/>
                <a:cs typeface="Arial"/>
              </a:rPr>
              <a:t> desde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dirty="0">
                <a:latin typeface="Arial"/>
                <a:cs typeface="Arial"/>
              </a:rPr>
              <a:t>casetas de control </a:t>
            </a:r>
            <a:r>
              <a:rPr sz="2000" spc="5" dirty="0">
                <a:latin typeface="Arial"/>
                <a:cs typeface="Arial"/>
              </a:rPr>
              <a:t>construidas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patios 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maniobras. </a:t>
            </a:r>
            <a:r>
              <a:rPr sz="2000" spc="-11" dirty="0">
                <a:latin typeface="Arial"/>
                <a:cs typeface="Arial"/>
              </a:rPr>
              <a:t>En </a:t>
            </a:r>
            <a:r>
              <a:rPr sz="2000" dirty="0">
                <a:latin typeface="Arial"/>
                <a:cs typeface="Arial"/>
              </a:rPr>
              <a:t>una caseta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pueden controlar </a:t>
            </a:r>
            <a:r>
              <a:rPr sz="2000" spc="5" dirty="0">
                <a:latin typeface="Arial"/>
                <a:cs typeface="Arial"/>
              </a:rPr>
              <a:t>los equipos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maniobra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varias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bahias</a:t>
            </a:r>
            <a:r>
              <a:rPr sz="2000" b="1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800100" lvl="1" indent="-342900" algn="just">
              <a:spcBef>
                <a:spcPts val="51"/>
              </a:spcBef>
              <a:buFont typeface="Wingdings" panose="05000000000000000000" pitchFamily="2" charset="2"/>
              <a:buChar char="§"/>
            </a:pPr>
            <a:endParaRPr sz="2000" dirty="0">
              <a:latin typeface="Arial"/>
              <a:cs typeface="Arial"/>
            </a:endParaRPr>
          </a:p>
          <a:p>
            <a:pPr marL="812800" lvl="1" indent="-342900" algn="just">
              <a:buFont typeface="Wingdings" panose="05000000000000000000" pitchFamily="2" charset="2"/>
              <a:buChar char="§"/>
            </a:pPr>
            <a:r>
              <a:rPr sz="2000" b="1" spc="-5" dirty="0">
                <a:latin typeface="Arial"/>
                <a:cs typeface="Arial"/>
              </a:rPr>
              <a:t>Nivel</a:t>
            </a:r>
            <a:r>
              <a:rPr sz="2000" b="1" dirty="0">
                <a:latin typeface="Arial"/>
                <a:cs typeface="Arial"/>
              </a:rPr>
              <a:t> 2.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Mando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desde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sala</a:t>
            </a:r>
            <a:r>
              <a:rPr sz="20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control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subestación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sz="2000" dirty="0">
              <a:latin typeface="Arial"/>
              <a:cs typeface="Arial"/>
            </a:endParaRPr>
          </a:p>
          <a:p>
            <a:pPr marL="812800" lvl="1" indent="-342900" algn="just">
              <a:buFont typeface="Wingdings" panose="05000000000000000000" pitchFamily="2" charset="2"/>
              <a:buChar char="§"/>
            </a:pPr>
            <a:r>
              <a:rPr sz="2000" b="1" spc="-5" dirty="0">
                <a:latin typeface="Arial"/>
                <a:cs typeface="Arial"/>
              </a:rPr>
              <a:t>Nivel</a:t>
            </a:r>
            <a:r>
              <a:rPr sz="2000" b="1" dirty="0">
                <a:latin typeface="Arial"/>
                <a:cs typeface="Arial"/>
              </a:rPr>
              <a:t> 3.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Mando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remoto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centros</a:t>
            </a:r>
            <a:r>
              <a:rPr sz="20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control.</a:t>
            </a:r>
            <a:endParaRPr sz="2000" dirty="0">
              <a:latin typeface="Arial"/>
              <a:cs typeface="Arial"/>
            </a:endParaRPr>
          </a:p>
          <a:p>
            <a:pPr algn="just"/>
            <a:endParaRPr sz="2000" dirty="0">
              <a:latin typeface="Arial"/>
              <a:cs typeface="Arial"/>
            </a:endParaRPr>
          </a:p>
          <a:p>
            <a:pPr algn="just">
              <a:spcBef>
                <a:spcPts val="20"/>
              </a:spcBef>
            </a:pP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80755" y="5065776"/>
            <a:ext cx="64135" cy="15240"/>
          </a:xfrm>
          <a:custGeom>
            <a:avLst/>
            <a:gdLst/>
            <a:ahLst/>
            <a:cxnLst/>
            <a:rect l="l" t="t" r="r" b="b"/>
            <a:pathLst>
              <a:path w="64135" h="15239">
                <a:moveTo>
                  <a:pt x="64008" y="0"/>
                </a:moveTo>
                <a:lnTo>
                  <a:pt x="0" y="0"/>
                </a:lnTo>
                <a:lnTo>
                  <a:pt x="0" y="15239"/>
                </a:lnTo>
                <a:lnTo>
                  <a:pt x="64008" y="15239"/>
                </a:lnTo>
                <a:lnTo>
                  <a:pt x="640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5000" y="609600"/>
            <a:ext cx="16687800" cy="898451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7620" algn="just">
              <a:spcBef>
                <a:spcPts val="160"/>
              </a:spcBef>
            </a:pPr>
            <a:r>
              <a:rPr lang="es-AR" sz="2000" b="1" i="1" dirty="0" smtClean="0">
                <a:latin typeface="Arial"/>
                <a:cs typeface="Arial"/>
              </a:rPr>
              <a:t>Tipos</a:t>
            </a:r>
            <a:r>
              <a:rPr lang="es-AR" sz="2000" b="1" i="1" spc="5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de</a:t>
            </a:r>
            <a:r>
              <a:rPr lang="es-AR" sz="2000" b="1" i="1" spc="11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mando</a:t>
            </a:r>
            <a:r>
              <a:rPr lang="es-AR" sz="2000" b="1" i="1" spc="15" dirty="0" smtClean="0">
                <a:latin typeface="Arial"/>
                <a:cs typeface="Arial"/>
              </a:rPr>
              <a:t> </a:t>
            </a:r>
            <a:r>
              <a:rPr lang="es-AR" sz="2000" b="1" i="1" spc="5" dirty="0" smtClean="0">
                <a:latin typeface="Arial"/>
                <a:cs typeface="Arial"/>
              </a:rPr>
              <a:t>dependiendo</a:t>
            </a:r>
            <a:r>
              <a:rPr lang="es-AR" sz="2000" b="1" i="1" spc="11" dirty="0" smtClean="0">
                <a:latin typeface="Arial"/>
                <a:cs typeface="Arial"/>
              </a:rPr>
              <a:t> </a:t>
            </a:r>
            <a:r>
              <a:rPr lang="es-AR" sz="2000" b="1" i="1" spc="-5" dirty="0" smtClean="0">
                <a:latin typeface="Arial"/>
                <a:cs typeface="Arial"/>
              </a:rPr>
              <a:t>la</a:t>
            </a:r>
            <a:r>
              <a:rPr lang="es-AR" sz="2000" b="1" i="1" spc="20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tecnología</a:t>
            </a:r>
            <a:r>
              <a:rPr lang="es-AR" sz="2000" b="1" i="1" spc="11" dirty="0" smtClean="0">
                <a:latin typeface="Arial"/>
                <a:cs typeface="Arial"/>
              </a:rPr>
              <a:t> </a:t>
            </a:r>
            <a:r>
              <a:rPr lang="es-AR" sz="2000" b="1" i="1" dirty="0" smtClean="0">
                <a:latin typeface="Arial"/>
                <a:cs typeface="Arial"/>
              </a:rPr>
              <a:t>utilizada.</a:t>
            </a:r>
            <a:endParaRPr lang="es-AR" sz="2000" dirty="0" smtClean="0">
              <a:latin typeface="Arial"/>
              <a:cs typeface="Arial"/>
            </a:endParaRPr>
          </a:p>
          <a:p>
            <a:pPr marL="355600" marR="7620" indent="-34290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r>
              <a:rPr sz="2000" dirty="0" smtClean="0">
                <a:latin typeface="Arial"/>
                <a:cs typeface="Arial"/>
              </a:rPr>
              <a:t>Las </a:t>
            </a:r>
            <a:r>
              <a:rPr sz="2000" dirty="0">
                <a:latin typeface="Arial"/>
                <a:cs typeface="Arial"/>
              </a:rPr>
              <a:t>subestaciones </a:t>
            </a:r>
            <a:r>
              <a:rPr sz="2000" spc="-15" dirty="0">
                <a:latin typeface="Arial"/>
                <a:cs typeface="Arial"/>
              </a:rPr>
              <a:t>más </a:t>
            </a:r>
            <a:r>
              <a:rPr sz="2000" dirty="0">
                <a:latin typeface="Arial"/>
                <a:cs typeface="Arial"/>
              </a:rPr>
              <a:t>antiguas tienen </a:t>
            </a:r>
            <a:r>
              <a:rPr sz="2000" spc="-5" dirty="0">
                <a:latin typeface="Arial"/>
                <a:cs typeface="Arial"/>
              </a:rPr>
              <a:t>su sistema </a:t>
            </a:r>
            <a:r>
              <a:rPr sz="2000" dirty="0">
                <a:latin typeface="Arial"/>
                <a:cs typeface="Arial"/>
              </a:rPr>
              <a:t>de control basado en </a:t>
            </a:r>
            <a:r>
              <a:rPr sz="2000" spc="5" dirty="0">
                <a:latin typeface="Arial"/>
                <a:cs typeface="Arial"/>
              </a:rPr>
              <a:t> lógica </a:t>
            </a:r>
            <a:r>
              <a:rPr sz="2000" dirty="0">
                <a:latin typeface="Arial"/>
                <a:cs typeface="Arial"/>
              </a:rPr>
              <a:t>cableada. </a:t>
            </a:r>
            <a:r>
              <a:rPr sz="2000" spc="-5" dirty="0">
                <a:latin typeface="Arial"/>
                <a:cs typeface="Arial"/>
              </a:rPr>
              <a:t>Este esquema </a:t>
            </a:r>
            <a:r>
              <a:rPr sz="2000" spc="5" dirty="0">
                <a:latin typeface="Arial"/>
                <a:cs typeface="Arial"/>
              </a:rPr>
              <a:t>utiliza relés </a:t>
            </a:r>
            <a:r>
              <a:rPr sz="2000" dirty="0">
                <a:latin typeface="Arial"/>
                <a:cs typeface="Arial"/>
              </a:rPr>
              <a:t>de control </a:t>
            </a:r>
            <a:r>
              <a:rPr sz="2000" spc="-5" dirty="0">
                <a:latin typeface="Arial"/>
                <a:cs typeface="Arial"/>
              </a:rPr>
              <a:t>y </a:t>
            </a:r>
            <a:r>
              <a:rPr sz="2000" dirty="0">
                <a:latin typeface="Arial"/>
                <a:cs typeface="Arial"/>
              </a:rPr>
              <a:t>construye </a:t>
            </a:r>
            <a:r>
              <a:rPr sz="2000" spc="-5" dirty="0">
                <a:latin typeface="Arial"/>
                <a:cs typeface="Arial"/>
              </a:rPr>
              <a:t>su </a:t>
            </a:r>
            <a:r>
              <a:rPr sz="2000" spc="5" dirty="0">
                <a:latin typeface="Arial"/>
                <a:cs typeface="Arial"/>
              </a:rPr>
              <a:t>lógica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utilizando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contactos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estos.</a:t>
            </a: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000" spc="-11" dirty="0">
                <a:latin typeface="Arial"/>
                <a:cs typeface="Arial"/>
              </a:rPr>
              <a:t>En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</a:t>
            </a:r>
            <a:r>
              <a:rPr sz="2000" spc="5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modernas</a:t>
            </a:r>
            <a:r>
              <a:rPr sz="2000" spc="5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utilizando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sistemas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spc="-5" dirty="0" err="1">
                <a:latin typeface="Arial"/>
                <a:cs typeface="Arial"/>
              </a:rPr>
              <a:t>automáticos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de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control </a:t>
            </a:r>
            <a:r>
              <a:rPr sz="2000" spc="-5" dirty="0">
                <a:latin typeface="Arial"/>
                <a:cs typeface="Arial"/>
              </a:rPr>
              <a:t>y maniobras </a:t>
            </a:r>
            <a:r>
              <a:rPr sz="2000" dirty="0">
                <a:latin typeface="Arial"/>
                <a:cs typeface="Arial"/>
              </a:rPr>
              <a:t>basado en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PLC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(controladores lógicos programables) 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programas</a:t>
            </a:r>
            <a:r>
              <a:rPr sz="2000" dirty="0">
                <a:latin typeface="Arial"/>
                <a:cs typeface="Arial"/>
              </a:rPr>
              <a:t> informáticos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realizar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</a:t>
            </a:r>
            <a:r>
              <a:rPr sz="2000" dirty="0">
                <a:latin typeface="Arial"/>
                <a:cs typeface="Arial"/>
              </a:rPr>
              <a:t> desde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computadores </a:t>
            </a:r>
            <a:r>
              <a:rPr sz="2000" spc="5" dirty="0">
                <a:latin typeface="Arial"/>
                <a:cs typeface="Arial"/>
              </a:rPr>
              <a:t>locales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remotos.</a:t>
            </a:r>
            <a:endParaRPr sz="2000" dirty="0">
              <a:latin typeface="Arial"/>
              <a:cs typeface="Arial"/>
            </a:endParaRPr>
          </a:p>
          <a:p>
            <a:endParaRPr sz="2000" dirty="0">
              <a:latin typeface="Arial"/>
              <a:cs typeface="Arial"/>
            </a:endParaRPr>
          </a:p>
          <a:p>
            <a:pPr marL="12700" algn="just">
              <a:spcBef>
                <a:spcPts val="1095"/>
              </a:spcBef>
            </a:pPr>
            <a:r>
              <a:rPr sz="2000" b="1" i="1" spc="5" dirty="0">
                <a:latin typeface="Arial"/>
                <a:cs typeface="Arial"/>
              </a:rPr>
              <a:t>Funciones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del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control</a:t>
            </a:r>
            <a:endParaRPr sz="2000" dirty="0">
              <a:latin typeface="Arial"/>
              <a:cs typeface="Arial"/>
            </a:endParaRPr>
          </a:p>
          <a:p>
            <a:pPr marL="469876" marR="6351" indent="-228589" algn="just">
              <a:spcBef>
                <a:spcPts val="400"/>
              </a:spcBef>
              <a:buFont typeface="Symbol"/>
              <a:buChar char=""/>
              <a:tabLst>
                <a:tab pos="469876" algn="l"/>
              </a:tabLst>
            </a:pPr>
            <a:r>
              <a:rPr sz="2000" spc="-11" dirty="0">
                <a:latin typeface="Arial"/>
                <a:cs typeface="Arial"/>
              </a:rPr>
              <a:t>El</a:t>
            </a:r>
            <a:r>
              <a:rPr sz="2000" spc="-5" dirty="0">
                <a:latin typeface="Arial"/>
                <a:cs typeface="Arial"/>
              </a:rPr>
              <a:t> sistema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apertura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cierre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remoto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3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patio.</a:t>
            </a:r>
          </a:p>
          <a:p>
            <a:pPr marL="469876" marR="7620" indent="-228589" algn="just"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000" spc="-5" dirty="0">
                <a:latin typeface="Arial"/>
                <a:cs typeface="Arial"/>
              </a:rPr>
              <a:t>Estas </a:t>
            </a:r>
            <a:r>
              <a:rPr sz="2000" dirty="0">
                <a:latin typeface="Arial"/>
                <a:cs typeface="Arial"/>
              </a:rPr>
              <a:t>ordenes de control energizan </a:t>
            </a:r>
            <a:r>
              <a:rPr sz="2000" spc="5" dirty="0">
                <a:latin typeface="Arial"/>
                <a:cs typeface="Arial"/>
              </a:rPr>
              <a:t>bobinas </a:t>
            </a:r>
            <a:r>
              <a:rPr sz="2000" dirty="0">
                <a:latin typeface="Arial"/>
                <a:cs typeface="Arial"/>
              </a:rPr>
              <a:t>de disparo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dirty="0">
                <a:latin typeface="Arial"/>
                <a:cs typeface="Arial"/>
              </a:rPr>
              <a:t>apertura de 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interruptores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 dan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mando</a:t>
            </a:r>
            <a:r>
              <a:rPr sz="2000" spc="-5" dirty="0">
                <a:latin typeface="Arial"/>
                <a:cs typeface="Arial"/>
              </a:rPr>
              <a:t> 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motores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abren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 cierran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seccionadores.</a:t>
            </a:r>
          </a:p>
          <a:p>
            <a:pPr marL="469876" marR="5715" indent="-228589" algn="just"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spc="-11" dirty="0">
                <a:latin typeface="Arial"/>
                <a:cs typeface="Arial"/>
              </a:rPr>
              <a:t>En </a:t>
            </a:r>
            <a:r>
              <a:rPr sz="2000" dirty="0">
                <a:latin typeface="Arial"/>
                <a:cs typeface="Arial"/>
              </a:rPr>
              <a:t>el caso de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interruptores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dirty="0">
                <a:latin typeface="Arial"/>
                <a:cs typeface="Arial"/>
              </a:rPr>
              <a:t>ordenes de control </a:t>
            </a:r>
            <a:r>
              <a:rPr sz="2000" spc="5" dirty="0">
                <a:latin typeface="Arial"/>
                <a:cs typeface="Arial"/>
              </a:rPr>
              <a:t>pueden </a:t>
            </a:r>
            <a:r>
              <a:rPr sz="2000" dirty="0">
                <a:latin typeface="Arial"/>
                <a:cs typeface="Arial"/>
              </a:rPr>
              <a:t>ser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producidas por el operador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dirty="0">
                <a:latin typeface="Arial"/>
                <a:cs typeface="Arial"/>
              </a:rPr>
              <a:t>por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5" dirty="0">
                <a:latin typeface="Arial"/>
                <a:cs typeface="Arial"/>
              </a:rPr>
              <a:t>sistemas </a:t>
            </a:r>
            <a:r>
              <a:rPr sz="2000" dirty="0">
                <a:latin typeface="Arial"/>
                <a:cs typeface="Arial"/>
              </a:rPr>
              <a:t>de protección de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líneas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transmisión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potencia.</a:t>
            </a:r>
          </a:p>
          <a:p>
            <a:pPr marL="469876" marR="5080" indent="-228589" algn="just"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000" spc="-5" dirty="0">
                <a:latin typeface="Arial"/>
                <a:cs typeface="Arial"/>
              </a:rPr>
              <a:t>Para </a:t>
            </a:r>
            <a:r>
              <a:rPr sz="2000" dirty="0">
                <a:latin typeface="Arial"/>
                <a:cs typeface="Arial"/>
              </a:rPr>
              <a:t>que una orden de control sea efectiva el </a:t>
            </a:r>
            <a:r>
              <a:rPr sz="2000" spc="-5" dirty="0">
                <a:latin typeface="Arial"/>
                <a:cs typeface="Arial"/>
              </a:rPr>
              <a:t>sistema </a:t>
            </a:r>
            <a:r>
              <a:rPr sz="2000" dirty="0">
                <a:latin typeface="Arial"/>
                <a:cs typeface="Arial"/>
              </a:rPr>
              <a:t>debe </a:t>
            </a:r>
            <a:r>
              <a:rPr sz="2000" spc="5" dirty="0">
                <a:latin typeface="Arial"/>
                <a:cs typeface="Arial"/>
              </a:rPr>
              <a:t>verificar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condiciones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operación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dadas.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Estas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condiciones</a:t>
            </a:r>
            <a:endParaRPr sz="2000" dirty="0">
              <a:latin typeface="Arial"/>
              <a:cs typeface="Arial"/>
            </a:endParaRPr>
          </a:p>
          <a:p>
            <a:pPr marL="469876" marR="7620" algn="just"/>
            <a:r>
              <a:rPr sz="2000" dirty="0">
                <a:latin typeface="Arial"/>
                <a:cs typeface="Arial"/>
              </a:rPr>
              <a:t>son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llamadas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enclavamientos</a:t>
            </a:r>
            <a:r>
              <a:rPr sz="2000" b="1" u="sng" spc="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6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colocan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69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reles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dirty="0">
                <a:latin typeface="Arial"/>
                <a:cs typeface="Arial"/>
              </a:rPr>
              <a:t> líneas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su</a:t>
            </a:r>
            <a:r>
              <a:rPr sz="2000" spc="5" dirty="0">
                <a:latin typeface="Arial"/>
                <a:cs typeface="Arial"/>
              </a:rPr>
              <a:t> condición </a:t>
            </a:r>
            <a:r>
              <a:rPr sz="2000" dirty="0">
                <a:latin typeface="Arial"/>
                <a:cs typeface="Arial"/>
              </a:rPr>
              <a:t>operativa.</a:t>
            </a:r>
          </a:p>
          <a:p>
            <a:pPr marL="469876" marR="5715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Nota.  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Cuando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realiza 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una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maniobra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</a:t>
            </a:r>
            <a:r>
              <a:rPr sz="20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 desde el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Nivel 0 </a:t>
            </a:r>
            <a:r>
              <a:rPr sz="20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 están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teniendo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cuenta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los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enclavamientos y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debe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estar</a:t>
            </a:r>
            <a:r>
              <a:rPr sz="20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seguro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2000"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maniobra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000"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realizar</a:t>
            </a:r>
            <a:r>
              <a:rPr sz="20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correcta</a:t>
            </a:r>
            <a:r>
              <a:rPr sz="20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lang="es-AR" sz="2000" b="1" u="sng" dirty="0" smtClean="0">
              <a:uFill>
                <a:solidFill>
                  <a:srgbClr val="000000"/>
                </a:solidFill>
              </a:uFill>
              <a:latin typeface="Arial"/>
              <a:cs typeface="Arial"/>
            </a:endParaRPr>
          </a:p>
          <a:p>
            <a:pPr marL="469876" marR="5715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endParaRPr lang="es-AR" sz="2000" b="1" u="sng" dirty="0">
              <a:uFill>
                <a:solidFill>
                  <a:srgbClr val="000000"/>
                </a:solidFill>
              </a:uFill>
              <a:latin typeface="Arial"/>
              <a:cs typeface="Arial"/>
            </a:endParaRPr>
          </a:p>
          <a:p>
            <a:pPr marL="12700" algn="just">
              <a:spcBef>
                <a:spcPts val="409"/>
              </a:spcBef>
            </a:pPr>
            <a:r>
              <a:rPr lang="es-AR" sz="2000" b="1" spc="-5" dirty="0" smtClean="0">
                <a:latin typeface="Arial"/>
                <a:cs typeface="Arial"/>
              </a:rPr>
              <a:t>Sistema</a:t>
            </a:r>
            <a:r>
              <a:rPr lang="es-AR" sz="2000" b="1" spc="-20" dirty="0" smtClean="0">
                <a:latin typeface="Arial"/>
                <a:cs typeface="Arial"/>
              </a:rPr>
              <a:t> </a:t>
            </a:r>
            <a:r>
              <a:rPr lang="es-AR" sz="2000" b="1" dirty="0" smtClean="0">
                <a:latin typeface="Arial"/>
                <a:cs typeface="Arial"/>
              </a:rPr>
              <a:t>de</a:t>
            </a:r>
            <a:r>
              <a:rPr lang="es-AR" sz="2000" b="1" spc="-20" dirty="0" smtClean="0">
                <a:latin typeface="Arial"/>
                <a:cs typeface="Arial"/>
              </a:rPr>
              <a:t> </a:t>
            </a:r>
            <a:r>
              <a:rPr lang="es-AR" sz="2000" b="1" dirty="0" smtClean="0">
                <a:latin typeface="Arial"/>
                <a:cs typeface="Arial"/>
              </a:rPr>
              <a:t>Protecciones.</a:t>
            </a:r>
            <a:endParaRPr lang="es-AR" sz="2000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s-AR" sz="2000" spc="-5" dirty="0" smtClean="0">
                <a:latin typeface="Arial"/>
                <a:cs typeface="Arial"/>
              </a:rPr>
              <a:t>Este sistema </a:t>
            </a:r>
            <a:r>
              <a:rPr lang="es-AR" sz="2000" dirty="0" smtClean="0">
                <a:latin typeface="Arial"/>
                <a:cs typeface="Arial"/>
              </a:rPr>
              <a:t>es el encargado de </a:t>
            </a:r>
            <a:r>
              <a:rPr lang="es-AR" sz="2000" spc="5" dirty="0" smtClean="0">
                <a:latin typeface="Arial"/>
                <a:cs typeface="Arial"/>
              </a:rPr>
              <a:t>vigilar </a:t>
            </a:r>
            <a:r>
              <a:rPr lang="es-AR" sz="2000" spc="-5" dirty="0" smtClean="0">
                <a:latin typeface="Arial"/>
                <a:cs typeface="Arial"/>
              </a:rPr>
              <a:t>permanente </a:t>
            </a:r>
            <a:r>
              <a:rPr lang="es-AR" sz="2000" dirty="0" smtClean="0">
                <a:latin typeface="Arial"/>
                <a:cs typeface="Arial"/>
              </a:rPr>
              <a:t>el funcionamiento de </a:t>
            </a:r>
            <a:r>
              <a:rPr lang="es-AR" sz="2000" spc="5" dirty="0" smtClean="0">
                <a:latin typeface="Arial"/>
                <a:cs typeface="Arial"/>
              </a:rPr>
              <a:t>los 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equipos </a:t>
            </a:r>
            <a:r>
              <a:rPr lang="es-AR" sz="2000" dirty="0" smtClean="0">
                <a:latin typeface="Arial"/>
                <a:cs typeface="Arial"/>
              </a:rPr>
              <a:t>de</a:t>
            </a:r>
            <a:r>
              <a:rPr lang="es-AR" sz="2000" spc="331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una</a:t>
            </a:r>
            <a:r>
              <a:rPr lang="es-AR" sz="2000" spc="33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subestación para evitar que una </a:t>
            </a:r>
            <a:r>
              <a:rPr lang="es-AR" sz="2000" spc="5" dirty="0" smtClean="0">
                <a:latin typeface="Arial"/>
                <a:cs typeface="Arial"/>
              </a:rPr>
              <a:t>falla los </a:t>
            </a:r>
            <a:r>
              <a:rPr lang="es-AR" sz="2000" dirty="0" smtClean="0">
                <a:latin typeface="Arial"/>
                <a:cs typeface="Arial"/>
              </a:rPr>
              <a:t>destruya </a:t>
            </a:r>
            <a:r>
              <a:rPr lang="es-AR" sz="2000" spc="-5" dirty="0" smtClean="0">
                <a:latin typeface="Arial"/>
                <a:cs typeface="Arial"/>
              </a:rPr>
              <a:t>o </a:t>
            </a:r>
            <a:r>
              <a:rPr lang="es-AR" sz="2000" dirty="0" smtClean="0">
                <a:latin typeface="Arial"/>
                <a:cs typeface="Arial"/>
              </a:rPr>
              <a:t>cause 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un colapso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del</a:t>
            </a:r>
            <a:r>
              <a:rPr lang="es-AR" sz="2000" spc="20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sistema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de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potencia.).</a:t>
            </a: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lang="es-AR" sz="2000" spc="-5" dirty="0" smtClean="0">
                <a:latin typeface="Arial"/>
                <a:cs typeface="Arial"/>
              </a:rPr>
              <a:t>Ante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estas </a:t>
            </a:r>
            <a:r>
              <a:rPr lang="es-AR" sz="2000" spc="5" dirty="0" smtClean="0">
                <a:latin typeface="Arial"/>
                <a:cs typeface="Arial"/>
              </a:rPr>
              <a:t>fallas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los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lang="es-AR" sz="2000" spc="5" dirty="0" smtClean="0">
                <a:latin typeface="Arial"/>
                <a:cs typeface="Arial"/>
              </a:rPr>
              <a:t>equipos</a:t>
            </a:r>
            <a:r>
              <a:rPr lang="es-AR" sz="2000" dirty="0" smtClean="0">
                <a:latin typeface="Arial"/>
                <a:cs typeface="Arial"/>
              </a:rPr>
              <a:t> deben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ser</a:t>
            </a:r>
            <a:r>
              <a:rPr lang="es-AR" sz="2000" spc="11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desconectados de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manera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oportuna.</a:t>
            </a:r>
          </a:p>
          <a:p>
            <a:pPr marL="355600" marR="5715" indent="-342900" algn="just">
              <a:spcBef>
                <a:spcPts val="55"/>
              </a:spcBef>
              <a:buFont typeface="Wingdings" panose="05000000000000000000" pitchFamily="2" charset="2"/>
              <a:buChar char="q"/>
            </a:pPr>
            <a:r>
              <a:rPr lang="es-AR" sz="2000" dirty="0" smtClean="0">
                <a:latin typeface="Arial"/>
                <a:cs typeface="Arial"/>
              </a:rPr>
              <a:t>Los </a:t>
            </a:r>
            <a:r>
              <a:rPr lang="es-AR" sz="2000" spc="5" dirty="0" err="1" smtClean="0">
                <a:latin typeface="Arial"/>
                <a:cs typeface="Arial"/>
              </a:rPr>
              <a:t>reles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de protección requieren señales de </a:t>
            </a:r>
            <a:r>
              <a:rPr lang="es-AR" sz="2000" spc="-5" dirty="0" smtClean="0">
                <a:latin typeface="Arial"/>
                <a:cs typeface="Arial"/>
              </a:rPr>
              <a:t>voltaje y </a:t>
            </a:r>
            <a:r>
              <a:rPr lang="es-AR" sz="2000" dirty="0" smtClean="0">
                <a:latin typeface="Arial"/>
                <a:cs typeface="Arial"/>
              </a:rPr>
              <a:t>corriente, estas son 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spc="-5" dirty="0" smtClean="0">
                <a:latin typeface="Arial"/>
                <a:cs typeface="Arial"/>
              </a:rPr>
              <a:t>tomadas </a:t>
            </a:r>
            <a:r>
              <a:rPr lang="es-AR" sz="2000" dirty="0" smtClean="0">
                <a:latin typeface="Arial"/>
                <a:cs typeface="Arial"/>
              </a:rPr>
              <a:t>de </a:t>
            </a:r>
            <a:r>
              <a:rPr lang="es-AR" sz="2000" spc="5" dirty="0" smtClean="0">
                <a:latin typeface="Arial"/>
                <a:cs typeface="Arial"/>
              </a:rPr>
              <a:t>los equipos </a:t>
            </a:r>
            <a:r>
              <a:rPr lang="es-AR" sz="2000" dirty="0" smtClean="0">
                <a:latin typeface="Arial"/>
                <a:cs typeface="Arial"/>
              </a:rPr>
              <a:t>de instrumentación </a:t>
            </a:r>
            <a:r>
              <a:rPr lang="es-AR" sz="2000" spc="-5" dirty="0" smtClean="0">
                <a:latin typeface="Arial"/>
                <a:cs typeface="Arial"/>
              </a:rPr>
              <a:t>( transformadores </a:t>
            </a:r>
            <a:r>
              <a:rPr lang="es-AR" sz="2000" dirty="0" smtClean="0">
                <a:latin typeface="Arial"/>
                <a:cs typeface="Arial"/>
              </a:rPr>
              <a:t>de </a:t>
            </a:r>
            <a:r>
              <a:rPr lang="es-AR" sz="2000" spc="-5" dirty="0" smtClean="0">
                <a:latin typeface="Arial"/>
                <a:cs typeface="Arial"/>
              </a:rPr>
              <a:t>voltaje y </a:t>
            </a:r>
            <a:r>
              <a:rPr lang="es-AR" sz="2000" dirty="0" smtClean="0">
                <a:latin typeface="Arial"/>
                <a:cs typeface="Arial"/>
              </a:rPr>
              <a:t>de 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corriente</a:t>
            </a:r>
          </a:p>
          <a:p>
            <a:pPr marL="12700" marR="5715" algn="just">
              <a:spcBef>
                <a:spcPts val="55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algn="just"/>
            <a:r>
              <a:rPr lang="es-AR" sz="2000" b="1" dirty="0" smtClean="0">
                <a:latin typeface="Arial"/>
                <a:cs typeface="Arial"/>
              </a:rPr>
              <a:t>Protecciones</a:t>
            </a:r>
            <a:r>
              <a:rPr lang="es-AR" sz="2000" b="1" spc="-15" dirty="0" smtClean="0">
                <a:latin typeface="Arial"/>
                <a:cs typeface="Arial"/>
              </a:rPr>
              <a:t> </a:t>
            </a:r>
            <a:r>
              <a:rPr lang="es-AR" sz="2000" b="1" dirty="0" smtClean="0">
                <a:latin typeface="Arial"/>
                <a:cs typeface="Arial"/>
              </a:rPr>
              <a:t>de</a:t>
            </a:r>
            <a:r>
              <a:rPr lang="es-AR" sz="2000" b="1" spc="-11" dirty="0" smtClean="0">
                <a:latin typeface="Arial"/>
                <a:cs typeface="Arial"/>
              </a:rPr>
              <a:t> </a:t>
            </a:r>
            <a:r>
              <a:rPr lang="es-AR" sz="2000" b="1" dirty="0" smtClean="0">
                <a:latin typeface="Arial"/>
                <a:cs typeface="Arial"/>
              </a:rPr>
              <a:t>una</a:t>
            </a:r>
            <a:r>
              <a:rPr lang="es-AR" sz="2000" b="1" spc="-11" dirty="0" smtClean="0">
                <a:latin typeface="Arial"/>
                <a:cs typeface="Arial"/>
              </a:rPr>
              <a:t> </a:t>
            </a:r>
            <a:r>
              <a:rPr lang="es-AR" sz="2000" b="1" dirty="0" smtClean="0">
                <a:latin typeface="Arial"/>
                <a:cs typeface="Arial"/>
              </a:rPr>
              <a:t>Subestación: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000" dirty="0" smtClean="0">
                <a:latin typeface="Arial"/>
                <a:cs typeface="Arial"/>
              </a:rPr>
              <a:t>Protección</a:t>
            </a:r>
            <a:r>
              <a:rPr lang="es-AR" sz="2000" spc="-25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de</a:t>
            </a:r>
            <a:r>
              <a:rPr lang="es-AR" sz="2000" spc="-20" dirty="0" smtClean="0">
                <a:latin typeface="Arial"/>
                <a:cs typeface="Arial"/>
              </a:rPr>
              <a:t> </a:t>
            </a:r>
            <a:r>
              <a:rPr lang="es-AR" sz="2000" dirty="0" smtClean="0">
                <a:latin typeface="Arial"/>
                <a:cs typeface="Arial"/>
              </a:rPr>
              <a:t>líneas</a:t>
            </a:r>
          </a:p>
          <a:p>
            <a:pPr marL="927054" lvl="1" indent="-228589" algn="just">
              <a:buFont typeface="Courier New"/>
              <a:buChar char="o"/>
              <a:tabLst>
                <a:tab pos="927054" algn="l"/>
              </a:tabLst>
            </a:pPr>
            <a:r>
              <a:rPr lang="es-AR" sz="2000" dirty="0" smtClean="0">
                <a:latin typeface="Arial"/>
                <a:cs typeface="Arial"/>
              </a:rPr>
              <a:t>Distancia</a:t>
            </a:r>
          </a:p>
          <a:p>
            <a:pPr marL="927054" lvl="1" indent="-228589" algn="just">
              <a:buFont typeface="Courier New"/>
              <a:buChar char="o"/>
              <a:tabLst>
                <a:tab pos="927054" algn="l"/>
              </a:tabLst>
            </a:pPr>
            <a:r>
              <a:rPr lang="es-AR" sz="2000" spc="-5" dirty="0" smtClean="0">
                <a:latin typeface="Arial"/>
                <a:cs typeface="Arial"/>
              </a:rPr>
              <a:t>Sobre</a:t>
            </a:r>
            <a:r>
              <a:rPr lang="es-AR" sz="2000" spc="-15" dirty="0" smtClean="0">
                <a:latin typeface="Arial"/>
                <a:cs typeface="Arial"/>
              </a:rPr>
              <a:t> </a:t>
            </a:r>
            <a:r>
              <a:rPr lang="es-AR" sz="2000" dirty="0" err="1" smtClean="0">
                <a:latin typeface="Arial"/>
                <a:cs typeface="Arial"/>
              </a:rPr>
              <a:t>orriente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3604" y="6644135"/>
            <a:ext cx="5276851" cy="237243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algn="just">
              <a:spcBef>
                <a:spcPts val="409"/>
              </a:spcBef>
            </a:pPr>
            <a:r>
              <a:rPr sz="1200" dirty="0" smtClean="0">
                <a:latin typeface="Arial"/>
                <a:cs typeface="Arial"/>
              </a:rPr>
              <a:t>e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685800"/>
            <a:ext cx="16383000" cy="9079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876">
              <a:spcBef>
                <a:spcPts val="100"/>
              </a:spcBef>
              <a:tabLst>
                <a:tab pos="697831" algn="l"/>
              </a:tabLst>
            </a:pPr>
            <a:r>
              <a:rPr spc="-5" dirty="0">
                <a:latin typeface="Courier New"/>
                <a:cs typeface="Courier New"/>
              </a:rPr>
              <a:t>o	</a:t>
            </a:r>
            <a:r>
              <a:rPr dirty="0">
                <a:latin typeface="Arial"/>
                <a:cs typeface="Arial"/>
              </a:rPr>
              <a:t>Onda</a:t>
            </a:r>
            <a:r>
              <a:rPr spc="-3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portadora</a:t>
            </a:r>
          </a:p>
          <a:p>
            <a:pPr marL="241289" indent="-228589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dirty="0">
                <a:latin typeface="Arial"/>
                <a:cs typeface="Arial"/>
              </a:rPr>
              <a:t>Protección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transformadores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potencia</a:t>
            </a:r>
          </a:p>
          <a:p>
            <a:pPr marL="698465" lvl="1" indent="-228589"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dirty="0">
                <a:latin typeface="Arial"/>
                <a:cs typeface="Arial"/>
              </a:rPr>
              <a:t>Diferencial</a:t>
            </a:r>
          </a:p>
          <a:p>
            <a:pPr marL="698465" lvl="1" indent="-228589"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pc="-5" dirty="0">
                <a:latin typeface="Arial"/>
                <a:cs typeface="Arial"/>
              </a:rPr>
              <a:t>Sobre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corriente</a:t>
            </a:r>
          </a:p>
          <a:p>
            <a:pPr marL="698465" lvl="1" indent="-228589"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dirty="0">
                <a:latin typeface="Arial"/>
                <a:cs typeface="Arial"/>
              </a:rPr>
              <a:t>Protecciones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mecánicas</a:t>
            </a:r>
            <a:endParaRPr dirty="0">
              <a:latin typeface="Arial"/>
              <a:cs typeface="Arial"/>
            </a:endParaRPr>
          </a:p>
          <a:p>
            <a:pPr marL="1155642" lvl="2" indent="-228589"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pc="-5" dirty="0">
                <a:latin typeface="Arial"/>
                <a:cs typeface="Arial"/>
              </a:rPr>
              <a:t>Sobre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presión</a:t>
            </a:r>
          </a:p>
          <a:p>
            <a:pPr marL="1155642" lvl="2" indent="-228589"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dirty="0">
                <a:latin typeface="Arial"/>
                <a:cs typeface="Arial"/>
              </a:rPr>
              <a:t>Buchholz</a:t>
            </a:r>
          </a:p>
          <a:p>
            <a:pPr marL="1155642" lvl="2" indent="-228589"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dirty="0">
                <a:latin typeface="Arial"/>
                <a:cs typeface="Arial"/>
              </a:rPr>
              <a:t>Nivel de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aceite</a:t>
            </a:r>
          </a:p>
          <a:p>
            <a:pPr marL="1155642" lvl="2" indent="-228589"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pc="-5" dirty="0">
                <a:latin typeface="Arial"/>
                <a:cs typeface="Arial"/>
              </a:rPr>
              <a:t>Temperatura </a:t>
            </a:r>
            <a:r>
              <a:rPr dirty="0">
                <a:latin typeface="Arial"/>
                <a:cs typeface="Arial"/>
              </a:rPr>
              <a:t>de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aceite</a:t>
            </a:r>
          </a:p>
          <a:p>
            <a:pPr marL="1155642" lvl="2" indent="-228589"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pc="-5" dirty="0">
                <a:latin typeface="Arial"/>
                <a:cs typeface="Arial"/>
              </a:rPr>
              <a:t>Temperatura</a:t>
            </a:r>
            <a:r>
              <a:rPr spc="-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devanados.</a:t>
            </a:r>
          </a:p>
          <a:p>
            <a:pPr lvl="2">
              <a:buFont typeface="Wingdings"/>
              <a:buChar char=""/>
            </a:pPr>
            <a:endParaRPr dirty="0">
              <a:latin typeface="Arial"/>
              <a:cs typeface="Arial"/>
            </a:endParaRPr>
          </a:p>
          <a:p>
            <a:pPr marL="241289" indent="-228589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dirty="0">
                <a:latin typeface="Arial"/>
                <a:cs typeface="Arial"/>
              </a:rPr>
              <a:t>Protección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barras</a:t>
            </a:r>
          </a:p>
          <a:p>
            <a:pPr marL="241289" indent="-228589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dirty="0">
                <a:latin typeface="Arial"/>
                <a:cs typeface="Arial"/>
              </a:rPr>
              <a:t>Protección por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falla </a:t>
            </a:r>
            <a:r>
              <a:rPr dirty="0">
                <a:latin typeface="Arial"/>
                <a:cs typeface="Arial"/>
              </a:rPr>
              <a:t>de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interruptores</a:t>
            </a:r>
          </a:p>
          <a:p>
            <a:pPr marL="241289" indent="-228589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dirty="0">
                <a:latin typeface="Arial"/>
                <a:cs typeface="Arial"/>
              </a:rPr>
              <a:t>Protección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 bancos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 err="1" smtClean="0">
                <a:latin typeface="Arial"/>
                <a:cs typeface="Arial"/>
              </a:rPr>
              <a:t>condensadores</a:t>
            </a:r>
            <a:endParaRPr lang="es-AR" dirty="0" smtClean="0">
              <a:latin typeface="Arial"/>
              <a:cs typeface="Arial"/>
            </a:endParaRPr>
          </a:p>
          <a:p>
            <a:pPr marL="241289" indent="-228589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endParaRPr lang="es-AR" dirty="0"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lang="es-AR" b="1" spc="-5" dirty="0" smtClean="0">
                <a:latin typeface="Arial"/>
                <a:cs typeface="Arial"/>
              </a:rPr>
              <a:t>Sistema</a:t>
            </a:r>
            <a:r>
              <a:rPr lang="es-AR" b="1" spc="5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de</a:t>
            </a:r>
            <a:r>
              <a:rPr lang="es-AR" b="1" spc="5" dirty="0" smtClean="0">
                <a:latin typeface="Arial"/>
                <a:cs typeface="Arial"/>
              </a:rPr>
              <a:t> </a:t>
            </a:r>
            <a:r>
              <a:rPr lang="es-AR" b="1" spc="-5" dirty="0" smtClean="0">
                <a:latin typeface="Arial"/>
                <a:cs typeface="Arial"/>
              </a:rPr>
              <a:t>servicios</a:t>
            </a:r>
            <a:r>
              <a:rPr lang="es-AR" b="1" spc="5" dirty="0" smtClean="0">
                <a:latin typeface="Arial"/>
                <a:cs typeface="Arial"/>
              </a:rPr>
              <a:t> </a:t>
            </a:r>
            <a:r>
              <a:rPr lang="es-AR" b="1" spc="-5" dirty="0" smtClean="0">
                <a:latin typeface="Arial"/>
                <a:cs typeface="Arial"/>
              </a:rPr>
              <a:t>auxiliares.</a:t>
            </a:r>
            <a:endParaRPr lang="es-AR" dirty="0" smtClean="0">
              <a:latin typeface="Arial"/>
              <a:cs typeface="Arial"/>
            </a:endParaRPr>
          </a:p>
          <a:p>
            <a:pPr marL="12700" marR="8254">
              <a:spcBef>
                <a:spcPts val="375"/>
              </a:spcBef>
            </a:pPr>
            <a:r>
              <a:rPr lang="es-AR" spc="-5" dirty="0" smtClean="0">
                <a:latin typeface="Arial"/>
                <a:cs typeface="Arial"/>
              </a:rPr>
              <a:t>Este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sistema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es</a:t>
            </a:r>
            <a:r>
              <a:rPr lang="es-AR" spc="15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169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encargado</a:t>
            </a:r>
            <a:r>
              <a:rPr lang="es-AR" spc="1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proveer</a:t>
            </a:r>
            <a:r>
              <a:rPr lang="es-AR" spc="135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los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voltajes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</a:t>
            </a:r>
            <a:r>
              <a:rPr lang="es-AR" spc="1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continua</a:t>
            </a:r>
            <a:r>
              <a:rPr lang="es-AR" spc="131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y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alterna </a:t>
            </a:r>
            <a:r>
              <a:rPr lang="es-AR" spc="-3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necesarios para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los </a:t>
            </a:r>
            <a:r>
              <a:rPr lang="es-AR" dirty="0" smtClean="0">
                <a:latin typeface="Arial"/>
                <a:cs typeface="Arial"/>
              </a:rPr>
              <a:t>procesos </a:t>
            </a:r>
            <a:r>
              <a:rPr lang="es-AR" spc="5" dirty="0" smtClean="0">
                <a:latin typeface="Arial"/>
                <a:cs typeface="Arial"/>
              </a:rPr>
              <a:t>de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control</a:t>
            </a:r>
            <a:r>
              <a:rPr lang="es-AR" spc="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y</a:t>
            </a:r>
            <a:r>
              <a:rPr lang="es-AR" dirty="0" smtClean="0">
                <a:latin typeface="Arial"/>
                <a:cs typeface="Arial"/>
              </a:rPr>
              <a:t> protección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la </a:t>
            </a:r>
            <a:r>
              <a:rPr lang="es-AR" dirty="0" smtClean="0">
                <a:latin typeface="Arial"/>
                <a:cs typeface="Arial"/>
              </a:rPr>
              <a:t>subestación</a:t>
            </a:r>
          </a:p>
          <a:p>
            <a:endParaRPr lang="es-AR" dirty="0" smtClean="0">
              <a:latin typeface="Arial"/>
              <a:cs typeface="Arial"/>
            </a:endParaRPr>
          </a:p>
          <a:p>
            <a:pPr marL="12700">
              <a:spcBef>
                <a:spcPts val="1051"/>
              </a:spcBef>
            </a:pPr>
            <a:r>
              <a:rPr lang="es-AR" b="1" i="1" spc="-5" dirty="0" smtClean="0">
                <a:latin typeface="Arial"/>
                <a:cs typeface="Arial"/>
              </a:rPr>
              <a:t>Servicios </a:t>
            </a:r>
            <a:r>
              <a:rPr lang="es-AR" b="1" i="1" dirty="0" smtClean="0">
                <a:latin typeface="Arial"/>
                <a:cs typeface="Arial"/>
              </a:rPr>
              <a:t>auxiliares de corriente alterna</a:t>
            </a:r>
            <a:endParaRPr lang="es-AR" dirty="0" smtClean="0">
              <a:latin typeface="Arial"/>
              <a:cs typeface="Arial"/>
            </a:endParaRPr>
          </a:p>
          <a:p>
            <a:pPr marL="12700" marR="6351" indent="42543">
              <a:spcBef>
                <a:spcPts val="355"/>
              </a:spcBef>
            </a:pPr>
            <a:r>
              <a:rPr lang="es-AR" dirty="0" smtClean="0">
                <a:latin typeface="Arial"/>
                <a:cs typeface="Arial"/>
              </a:rPr>
              <a:t>Generalmente</a:t>
            </a:r>
            <a:r>
              <a:rPr lang="es-AR" spc="11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las</a:t>
            </a:r>
            <a:r>
              <a:rPr lang="es-AR" spc="10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subestaciones</a:t>
            </a:r>
            <a:r>
              <a:rPr lang="es-AR" spc="10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poseen</a:t>
            </a:r>
            <a:r>
              <a:rPr lang="es-AR" spc="111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3</a:t>
            </a:r>
            <a:r>
              <a:rPr lang="es-AR" spc="9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fuentes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alimentación</a:t>
            </a:r>
            <a:r>
              <a:rPr lang="es-AR" spc="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 </a:t>
            </a:r>
            <a:r>
              <a:rPr lang="es-AR" spc="-3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corriente alterna:</a:t>
            </a:r>
          </a:p>
          <a:p>
            <a:pPr marL="469876" marR="6351" indent="-228589"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  <a:tab pos="2224295" algn="l"/>
              </a:tabLst>
            </a:pPr>
            <a:r>
              <a:rPr lang="es-AR" dirty="0" smtClean="0">
                <a:latin typeface="Arial"/>
                <a:cs typeface="Arial"/>
              </a:rPr>
              <a:t>Devanado</a:t>
            </a:r>
            <a:r>
              <a:rPr lang="es-AR" spc="35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terciario 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	</a:t>
            </a:r>
            <a:r>
              <a:rPr lang="es-AR" spc="-5" dirty="0" smtClean="0">
                <a:latin typeface="Arial"/>
                <a:cs typeface="Arial"/>
              </a:rPr>
              <a:t>transformador</a:t>
            </a:r>
            <a:r>
              <a:rPr lang="es-AR" spc="3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3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potencia</a:t>
            </a:r>
            <a:r>
              <a:rPr lang="es-AR" spc="3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</a:t>
            </a:r>
            <a:r>
              <a:rPr lang="es-AR" spc="3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través</a:t>
            </a:r>
            <a:r>
              <a:rPr lang="es-AR" spc="3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3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 </a:t>
            </a:r>
            <a:r>
              <a:rPr lang="es-AR" spc="-3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transformador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llamado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err="1" smtClean="0">
                <a:latin typeface="Arial"/>
                <a:cs typeface="Arial"/>
              </a:rPr>
              <a:t>zig-zag</a:t>
            </a:r>
            <a:endParaRPr lang="es-AR" dirty="0" smtClean="0">
              <a:latin typeface="Arial"/>
              <a:cs typeface="Arial"/>
            </a:endParaRPr>
          </a:p>
          <a:p>
            <a:pPr marL="469876" marR="7620" indent="-228589"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pc="-5" dirty="0" smtClean="0">
                <a:latin typeface="Arial"/>
                <a:cs typeface="Arial"/>
              </a:rPr>
              <a:t>Transformador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distribución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alimentado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circuito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externo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la </a:t>
            </a:r>
            <a:r>
              <a:rPr lang="es-AR" spc="-3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subestación</a:t>
            </a:r>
          </a:p>
          <a:p>
            <a:pPr marL="469876" indent="-228589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dirty="0" smtClean="0">
                <a:latin typeface="Arial"/>
                <a:cs typeface="Arial"/>
              </a:rPr>
              <a:t>Grupo electrógeno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(planta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5" dirty="0" err="1" smtClean="0">
                <a:latin typeface="Arial"/>
                <a:cs typeface="Arial"/>
              </a:rPr>
              <a:t>diesel</a:t>
            </a:r>
            <a:r>
              <a:rPr lang="es-AR" spc="5" dirty="0" smtClean="0">
                <a:latin typeface="Arial"/>
                <a:cs typeface="Arial"/>
              </a:rPr>
              <a:t>)</a:t>
            </a:r>
            <a:endParaRPr lang="es-AR" dirty="0" smtClean="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Symbol"/>
              <a:buChar char=""/>
            </a:pPr>
            <a:endParaRPr lang="es-AR" dirty="0" smtClean="0">
              <a:latin typeface="Arial"/>
              <a:cs typeface="Arial"/>
            </a:endParaRPr>
          </a:p>
          <a:p>
            <a:pPr marL="12700" marR="5080" algn="just"/>
            <a:r>
              <a:rPr lang="es-AR" dirty="0" smtClean="0">
                <a:latin typeface="Arial"/>
                <a:cs typeface="Arial"/>
              </a:rPr>
              <a:t>Los </a:t>
            </a:r>
            <a:r>
              <a:rPr lang="es-AR" spc="5" dirty="0" smtClean="0">
                <a:latin typeface="Arial"/>
                <a:cs typeface="Arial"/>
              </a:rPr>
              <a:t>servicios </a:t>
            </a:r>
            <a:r>
              <a:rPr lang="es-AR" spc="-5" dirty="0" smtClean="0">
                <a:latin typeface="Arial"/>
                <a:cs typeface="Arial"/>
              </a:rPr>
              <a:t>se </a:t>
            </a:r>
            <a:r>
              <a:rPr lang="es-AR" dirty="0" smtClean="0">
                <a:latin typeface="Arial"/>
                <a:cs typeface="Arial"/>
              </a:rPr>
              <a:t>proveen usando un tablero de </a:t>
            </a:r>
            <a:r>
              <a:rPr lang="es-AR" spc="5" dirty="0" smtClean="0">
                <a:latin typeface="Arial"/>
                <a:cs typeface="Arial"/>
              </a:rPr>
              <a:t>distribución </a:t>
            </a:r>
            <a:r>
              <a:rPr lang="es-AR" dirty="0" smtClean="0">
                <a:latin typeface="Arial"/>
                <a:cs typeface="Arial"/>
              </a:rPr>
              <a:t>que </a:t>
            </a:r>
            <a:r>
              <a:rPr lang="es-AR" spc="-5" dirty="0" smtClean="0">
                <a:latin typeface="Arial"/>
                <a:cs typeface="Arial"/>
              </a:rPr>
              <a:t>normalmente </a:t>
            </a:r>
            <a:r>
              <a:rPr lang="es-AR" dirty="0" smtClean="0">
                <a:latin typeface="Arial"/>
                <a:cs typeface="Arial"/>
              </a:rPr>
              <a:t> tienen </a:t>
            </a:r>
            <a:r>
              <a:rPr lang="es-AR" spc="-5" dirty="0" smtClean="0">
                <a:latin typeface="Arial"/>
                <a:cs typeface="Arial"/>
              </a:rPr>
              <a:t>2 barrajes , </a:t>
            </a:r>
            <a:r>
              <a:rPr lang="es-AR" dirty="0" smtClean="0">
                <a:latin typeface="Arial"/>
                <a:cs typeface="Arial"/>
              </a:rPr>
              <a:t>uno para </a:t>
            </a:r>
            <a:r>
              <a:rPr lang="es-AR" spc="5" dirty="0" smtClean="0">
                <a:latin typeface="Arial"/>
                <a:cs typeface="Arial"/>
              </a:rPr>
              <a:t>servicios esenciales </a:t>
            </a:r>
            <a:r>
              <a:rPr lang="es-AR" spc="-5" dirty="0" smtClean="0">
                <a:latin typeface="Arial"/>
                <a:cs typeface="Arial"/>
              </a:rPr>
              <a:t>( </a:t>
            </a:r>
            <a:r>
              <a:rPr lang="es-AR" spc="5" dirty="0" smtClean="0">
                <a:latin typeface="Arial"/>
                <a:cs typeface="Arial"/>
              </a:rPr>
              <a:t>respaldado </a:t>
            </a:r>
            <a:r>
              <a:rPr lang="es-AR" dirty="0" smtClean="0">
                <a:latin typeface="Arial"/>
                <a:cs typeface="Arial"/>
              </a:rPr>
              <a:t>por el grupo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electrógeno)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y</a:t>
            </a:r>
            <a:r>
              <a:rPr lang="es-AR" dirty="0" smtClean="0">
                <a:latin typeface="Arial"/>
                <a:cs typeface="Arial"/>
              </a:rPr>
              <a:t> otro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para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no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esenciales.</a:t>
            </a:r>
          </a:p>
          <a:p>
            <a:pPr marL="12700" algn="just"/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servicios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esenciales</a:t>
            </a:r>
            <a:r>
              <a:rPr lang="es-AR" spc="30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son:</a:t>
            </a:r>
          </a:p>
          <a:p>
            <a:pPr marL="509246" indent="-229224">
              <a:spcBef>
                <a:spcPts val="25"/>
              </a:spcBef>
              <a:buFont typeface="Symbol"/>
              <a:buChar char=""/>
              <a:tabLst>
                <a:tab pos="509246" algn="l"/>
                <a:tab pos="509881" algn="l"/>
              </a:tabLst>
            </a:pPr>
            <a:r>
              <a:rPr lang="es-AR" dirty="0" smtClean="0">
                <a:latin typeface="Arial"/>
                <a:cs typeface="Arial"/>
              </a:rPr>
              <a:t>Cargadores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baterías</a:t>
            </a:r>
          </a:p>
          <a:p>
            <a:pPr marL="509246" indent="-229224">
              <a:spcBef>
                <a:spcPts val="25"/>
              </a:spcBef>
              <a:buFont typeface="Symbol"/>
              <a:buChar char=""/>
              <a:tabLst>
                <a:tab pos="509246" algn="l"/>
                <a:tab pos="509881" algn="l"/>
              </a:tabLst>
            </a:pPr>
            <a:r>
              <a:rPr lang="es-AR" spc="-5" dirty="0" smtClean="0">
                <a:latin typeface="Arial"/>
                <a:cs typeface="Arial"/>
              </a:rPr>
              <a:t>Alumbrado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sala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control</a:t>
            </a:r>
          </a:p>
          <a:p>
            <a:pPr marL="509246" indent="-229224">
              <a:spcBef>
                <a:spcPts val="25"/>
              </a:spcBef>
              <a:buFont typeface="Symbol"/>
              <a:buChar char=""/>
              <a:tabLst>
                <a:tab pos="509246" algn="l"/>
                <a:tab pos="509881" algn="l"/>
              </a:tabLst>
            </a:pPr>
            <a:r>
              <a:rPr lang="es-AR" dirty="0" smtClean="0">
                <a:latin typeface="Arial"/>
                <a:cs typeface="Arial"/>
              </a:rPr>
              <a:t>Inversores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para</a:t>
            </a:r>
            <a:r>
              <a:rPr lang="es-AR" spc="-5" dirty="0" smtClean="0">
                <a:latin typeface="Arial"/>
                <a:cs typeface="Arial"/>
              </a:rPr>
              <a:t> sistemas</a:t>
            </a:r>
            <a:r>
              <a:rPr lang="es-AR" spc="-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5" dirty="0" smtClean="0">
                <a:latin typeface="Arial"/>
                <a:cs typeface="Arial"/>
              </a:rPr>
              <a:t> computo</a:t>
            </a:r>
            <a:endParaRPr lang="es-AR" dirty="0" smtClean="0">
              <a:latin typeface="Arial"/>
              <a:cs typeface="Arial"/>
            </a:endParaRPr>
          </a:p>
          <a:p>
            <a:pPr marL="509246" indent="-229224">
              <a:spcBef>
                <a:spcPts val="20"/>
              </a:spcBef>
              <a:buFont typeface="Symbol"/>
              <a:buChar char=""/>
              <a:tabLst>
                <a:tab pos="509246" algn="l"/>
                <a:tab pos="509881" algn="l"/>
              </a:tabLst>
            </a:pPr>
            <a:r>
              <a:rPr lang="es-AR" spc="-5" dirty="0" smtClean="0">
                <a:latin typeface="Arial"/>
                <a:cs typeface="Arial"/>
              </a:rPr>
              <a:t>Motores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spc="5" dirty="0" smtClean="0">
                <a:latin typeface="Arial"/>
                <a:cs typeface="Arial"/>
              </a:rPr>
              <a:t>equipo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patio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alimentados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corriente</a:t>
            </a:r>
            <a:r>
              <a:rPr lang="es-AR" spc="1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alterna</a:t>
            </a:r>
          </a:p>
          <a:p>
            <a:pPr marL="241289" indent="-228589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1206504"/>
            <a:ext cx="16154400" cy="713592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algn="just">
              <a:spcBef>
                <a:spcPts val="385"/>
              </a:spcBef>
            </a:pPr>
            <a:r>
              <a:rPr sz="2400" b="1" i="1" spc="-5" dirty="0">
                <a:latin typeface="Arial"/>
                <a:cs typeface="Arial"/>
              </a:rPr>
              <a:t>Servicios </a:t>
            </a:r>
            <a:r>
              <a:rPr sz="2400" b="1" i="1" dirty="0">
                <a:latin typeface="Arial"/>
                <a:cs typeface="Arial"/>
              </a:rPr>
              <a:t>auxiliares de</a:t>
            </a:r>
            <a:r>
              <a:rPr sz="2400" b="1" i="1" spc="-5" dirty="0">
                <a:latin typeface="Arial"/>
                <a:cs typeface="Arial"/>
              </a:rPr>
              <a:t> </a:t>
            </a:r>
            <a:r>
              <a:rPr sz="2400" b="1" i="1" dirty="0" err="1">
                <a:latin typeface="Arial"/>
                <a:cs typeface="Arial"/>
              </a:rPr>
              <a:t>corriente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5" dirty="0" smtClean="0">
                <a:latin typeface="Arial"/>
                <a:cs typeface="Arial"/>
              </a:rPr>
              <a:t>continua</a:t>
            </a:r>
            <a:endParaRPr lang="es-AR" sz="2400" b="1" i="1" spc="5" dirty="0" smtClean="0">
              <a:latin typeface="Arial"/>
              <a:cs typeface="Arial"/>
            </a:endParaRPr>
          </a:p>
          <a:p>
            <a:pPr marL="12700" algn="just">
              <a:spcBef>
                <a:spcPts val="385"/>
              </a:spcBef>
            </a:pPr>
            <a:endParaRPr sz="2400" dirty="0">
              <a:latin typeface="Arial"/>
              <a:cs typeface="Arial"/>
            </a:endParaRPr>
          </a:p>
          <a:p>
            <a:pPr marL="355600" marR="5715" indent="-342900" algn="just">
              <a:spcBef>
                <a:spcPts val="355"/>
              </a:spcBef>
              <a:buFont typeface="Wingdings" panose="05000000000000000000" pitchFamily="2" charset="2"/>
              <a:buChar char="q"/>
            </a:pP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encargado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proveer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control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subestación.</a:t>
            </a: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alimentan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125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Vcc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endParaRPr sz="2400" dirty="0">
              <a:latin typeface="Arial"/>
              <a:cs typeface="Arial"/>
            </a:endParaRPr>
          </a:p>
          <a:p>
            <a:pPr marL="355600" marR="1971576" indent="-342900" algn="just">
              <a:spcBef>
                <a:spcPts val="51"/>
              </a:spcBef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de comunicaciones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la señalización </a:t>
            </a:r>
            <a:r>
              <a:rPr sz="2400" dirty="0">
                <a:latin typeface="Arial"/>
                <a:cs typeface="Arial"/>
              </a:rPr>
              <a:t>con 48 </a:t>
            </a:r>
            <a:r>
              <a:rPr sz="2400" spc="-5" dirty="0">
                <a:latin typeface="Arial"/>
                <a:cs typeface="Arial"/>
              </a:rPr>
              <a:t>Vcc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Configuración:</a:t>
            </a:r>
          </a:p>
          <a:p>
            <a:pPr marL="12700" algn="just">
              <a:spcBef>
                <a:spcPts val="1151"/>
              </a:spcBef>
            </a:pPr>
            <a:r>
              <a:rPr sz="2400" b="1" spc="-5" dirty="0">
                <a:latin typeface="Arial"/>
                <a:cs typeface="Arial"/>
              </a:rPr>
              <a:t>Bancos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Baterías</a:t>
            </a:r>
            <a:endParaRPr lang="es-AR" sz="2400" b="1" dirty="0" smtClean="0">
              <a:latin typeface="Arial"/>
              <a:cs typeface="Arial"/>
            </a:endParaRPr>
          </a:p>
          <a:p>
            <a:pPr marL="12700" algn="just">
              <a:spcBef>
                <a:spcPts val="1151"/>
              </a:spcBef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spcBef>
                <a:spcPts val="315"/>
              </a:spcBef>
              <a:buFont typeface="Wingdings" panose="05000000000000000000" pitchFamily="2" charset="2"/>
              <a:buChar char="q"/>
            </a:pPr>
            <a:r>
              <a:rPr sz="2400" spc="-11" dirty="0">
                <a:latin typeface="Arial"/>
                <a:cs typeface="Arial"/>
              </a:rPr>
              <a:t>Su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función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entregar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voltajes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125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48Vcc.</a:t>
            </a:r>
            <a:endParaRPr sz="2400" dirty="0">
              <a:latin typeface="Arial"/>
              <a:cs typeface="Arial"/>
            </a:endParaRPr>
          </a:p>
          <a:p>
            <a:pPr marL="355600" marR="6351" indent="-342900" algn="just">
              <a:spcBef>
                <a:spcPts val="51"/>
              </a:spcBef>
              <a:buFont typeface="Wingdings" panose="05000000000000000000" pitchFamily="2" charset="2"/>
              <a:buChar char="q"/>
            </a:pP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utilizan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celdas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2,2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Vcc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hacen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bancos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57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60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celdas</a:t>
            </a:r>
            <a:r>
              <a:rPr sz="2400" spc="16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125Vcc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24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celdas 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48Vcc.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spc="-5" dirty="0">
                <a:latin typeface="Arial"/>
                <a:cs typeface="Arial"/>
              </a:rPr>
              <a:t>Estos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bancos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deben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tener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</a:t>
            </a:r>
            <a:r>
              <a:rPr sz="2400" spc="2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capacidad</a:t>
            </a:r>
            <a:r>
              <a:rPr sz="2400" spc="22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autonomía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para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garantizar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protecciones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contingencia.</a:t>
            </a:r>
          </a:p>
          <a:p>
            <a:pPr algn="just"/>
            <a:endParaRPr sz="2400" dirty="0">
              <a:latin typeface="Arial"/>
              <a:cs typeface="Arial"/>
            </a:endParaRPr>
          </a:p>
          <a:p>
            <a:pPr marL="12700" algn="just">
              <a:spcBef>
                <a:spcPts val="1125"/>
              </a:spcBef>
            </a:pPr>
            <a:r>
              <a:rPr sz="2400" b="1" dirty="0">
                <a:latin typeface="Arial"/>
                <a:cs typeface="Arial"/>
              </a:rPr>
              <a:t>Cargadores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Baterías</a:t>
            </a:r>
            <a:endParaRPr lang="es-AR" sz="2400" b="1" dirty="0" smtClean="0">
              <a:latin typeface="Arial"/>
              <a:cs typeface="Arial"/>
            </a:endParaRPr>
          </a:p>
          <a:p>
            <a:pPr marL="12700" algn="just">
              <a:spcBef>
                <a:spcPts val="1125"/>
              </a:spcBef>
            </a:pPr>
            <a:endParaRPr sz="2400" dirty="0">
              <a:latin typeface="Arial"/>
              <a:cs typeface="Arial"/>
            </a:endParaRPr>
          </a:p>
          <a:p>
            <a:pPr marL="12700" marR="5715" algn="just">
              <a:spcBef>
                <a:spcPts val="375"/>
              </a:spcBef>
            </a:pPr>
            <a:r>
              <a:rPr sz="2400" spc="-5" dirty="0">
                <a:latin typeface="Arial"/>
                <a:cs typeface="Arial"/>
              </a:rPr>
              <a:t>Estos elementos se </a:t>
            </a:r>
            <a:r>
              <a:rPr sz="2400" dirty="0">
                <a:latin typeface="Arial"/>
                <a:cs typeface="Arial"/>
              </a:rPr>
              <a:t>conectan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spc="5" dirty="0">
                <a:latin typeface="Arial"/>
                <a:cs typeface="Arial"/>
              </a:rPr>
              <a:t>los servicios </a:t>
            </a:r>
            <a:r>
              <a:rPr sz="2400" dirty="0">
                <a:latin typeface="Arial"/>
                <a:cs typeface="Arial"/>
              </a:rPr>
              <a:t>auxiliares de corriente alterna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realizan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proceso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rectificación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(convierten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continua)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cargan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bancos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1200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838200"/>
            <a:ext cx="16535399" cy="9279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681" algn="ctr">
              <a:spcBef>
                <a:spcPts val="100"/>
              </a:spcBef>
            </a:pP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MANIOBRAS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CONDICIONES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NORMALES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Y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</a:t>
            </a:r>
          </a:p>
          <a:p>
            <a:pPr>
              <a:spcBef>
                <a:spcPts val="15"/>
              </a:spcBef>
            </a:pPr>
            <a:endParaRPr sz="1251" dirty="0">
              <a:latin typeface="Arial"/>
              <a:cs typeface="Arial"/>
            </a:endParaRPr>
          </a:p>
          <a:p>
            <a:pPr marL="12700" marR="7620" algn="just">
              <a:lnSpc>
                <a:spcPts val="2400"/>
              </a:lnSpc>
            </a:pPr>
            <a:r>
              <a:rPr sz="2400" dirty="0">
                <a:latin typeface="Arial"/>
                <a:cs typeface="Arial"/>
              </a:rPr>
              <a:t>Las</a:t>
            </a:r>
            <a:r>
              <a:rPr sz="2400" spc="28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operativas</a:t>
            </a:r>
            <a:r>
              <a:rPr sz="2400" spc="2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29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realizan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2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subestación</a:t>
            </a:r>
            <a:r>
              <a:rPr sz="2400" spc="2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están</a:t>
            </a:r>
            <a:r>
              <a:rPr sz="2400" spc="2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divididas</a:t>
            </a:r>
            <a:r>
              <a:rPr sz="2400" spc="2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27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grupos</a:t>
            </a:r>
          </a:p>
          <a:p>
            <a:pPr algn="just">
              <a:lnSpc>
                <a:spcPts val="2400"/>
              </a:lnSpc>
              <a:spcBef>
                <a:spcPts val="15"/>
              </a:spcBef>
            </a:pPr>
            <a:endParaRPr sz="2400" dirty="0">
              <a:latin typeface="Arial"/>
              <a:cs typeface="Arial"/>
            </a:endParaRPr>
          </a:p>
          <a:p>
            <a:pPr marL="241289" indent="-228589" algn="just">
              <a:lnSpc>
                <a:spcPts val="24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MANIOBRAS</a:t>
            </a: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CONDICIONES </a:t>
            </a: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NORMALES</a:t>
            </a:r>
            <a:endParaRPr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8254" algn="just">
              <a:lnSpc>
                <a:spcPts val="2400"/>
              </a:lnSpc>
              <a:spcBef>
                <a:spcPts val="51"/>
              </a:spcBef>
            </a:pPr>
            <a:r>
              <a:rPr sz="2400" spc="-5" dirty="0">
                <a:latin typeface="Arial"/>
                <a:cs typeface="Arial"/>
              </a:rPr>
              <a:t>Son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maniobras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ejecutan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realizar</a:t>
            </a:r>
            <a:r>
              <a:rPr sz="2400" spc="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actividades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normales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operación de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 err="1">
                <a:latin typeface="Arial"/>
                <a:cs typeface="Arial"/>
              </a:rPr>
              <a:t>subestación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12700" marR="8254" algn="just">
              <a:lnSpc>
                <a:spcPts val="2400"/>
              </a:lnSpc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698465" lvl="1" indent="-228589" algn="just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b="1" spc="-5" dirty="0">
                <a:latin typeface="Arial"/>
                <a:cs typeface="Arial"/>
              </a:rPr>
              <a:t>Preparar</a:t>
            </a:r>
            <a:r>
              <a:rPr sz="2400" b="1" spc="4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campo.</a:t>
            </a:r>
            <a:r>
              <a:rPr sz="2400" b="1" spc="4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4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4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4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4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4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abierto</a:t>
            </a:r>
            <a:r>
              <a:rPr sz="2400" spc="4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41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el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circuito</a:t>
            </a:r>
            <a:r>
              <a:rPr sz="2400" spc="151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sin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aterrizar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cierran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seccionadores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línea.</a:t>
            </a:r>
          </a:p>
          <a:p>
            <a:pPr marL="698465" lvl="1" indent="-228589" algn="just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b="1" dirty="0">
                <a:latin typeface="Arial"/>
                <a:cs typeface="Arial"/>
              </a:rPr>
              <a:t>Despejar</a:t>
            </a:r>
            <a:r>
              <a:rPr sz="2400" b="1" spc="4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campo</a:t>
            </a:r>
            <a:r>
              <a:rPr sz="2400" dirty="0">
                <a:latin typeface="Arial"/>
                <a:cs typeface="Arial"/>
              </a:rPr>
              <a:t>.</a:t>
            </a:r>
            <a:r>
              <a:rPr sz="2400" spc="40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4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4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4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4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abierto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el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circuito</a:t>
            </a:r>
            <a:r>
              <a:rPr sz="2400" spc="211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sin</a:t>
            </a:r>
            <a:r>
              <a:rPr sz="2400" spc="2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aterrizar	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abren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"/>
                <a:cs typeface="Arial"/>
              </a:rPr>
              <a:t>los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seccionadores</a:t>
            </a:r>
            <a:r>
              <a:rPr sz="2400" spc="16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1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línea.</a:t>
            </a:r>
          </a:p>
          <a:p>
            <a:pPr marL="698465" lvl="1" indent="-228589" algn="just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  <a:tab pos="3060546" algn="l"/>
              </a:tabLst>
            </a:pPr>
            <a:r>
              <a:rPr sz="2400" b="1" spc="-5" dirty="0">
                <a:latin typeface="Arial"/>
                <a:cs typeface="Arial"/>
              </a:rPr>
              <a:t>Energizar</a:t>
            </a:r>
            <a:r>
              <a:rPr sz="2400" b="1" spc="33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un</a:t>
            </a:r>
            <a:r>
              <a:rPr sz="2400" b="1" spc="3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circuito</a:t>
            </a:r>
            <a:r>
              <a:rPr sz="2400" b="1" spc="355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</a:t>
            </a:r>
            <a:r>
              <a:rPr sz="2400" b="1" spc="3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	campo</a:t>
            </a:r>
            <a:r>
              <a:rPr sz="2400" b="1" spc="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propio.</a:t>
            </a:r>
            <a:r>
              <a:rPr sz="2400" b="1" spc="3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-11" dirty="0" smtClean="0">
                <a:latin typeface="Arial"/>
                <a:cs typeface="Arial"/>
              </a:rPr>
              <a:t>campo</a:t>
            </a:r>
            <a:r>
              <a:rPr lang="es-AR" sz="2400" spc="-11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preparado</a:t>
            </a:r>
            <a:r>
              <a:rPr sz="2400" spc="8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verificando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exista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ninguna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presente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cierra 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propio.</a:t>
            </a:r>
            <a:endParaRPr sz="2400" dirty="0">
              <a:latin typeface="Arial"/>
              <a:cs typeface="Arial"/>
            </a:endParaRPr>
          </a:p>
          <a:p>
            <a:pPr marL="698465" lvl="1" indent="-228589" algn="just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b="1" spc="-5" dirty="0">
                <a:latin typeface="Arial"/>
                <a:cs typeface="Arial"/>
              </a:rPr>
              <a:t>Desenergizar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un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circuito</a:t>
            </a:r>
            <a:r>
              <a:rPr sz="2400" b="1" spc="40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 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campo</a:t>
            </a:r>
            <a:r>
              <a:rPr sz="2400" b="1" spc="4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propio</a:t>
            </a:r>
            <a:r>
              <a:rPr sz="2400" dirty="0">
                <a:latin typeface="Arial"/>
                <a:cs typeface="Arial"/>
              </a:rPr>
              <a:t>.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abre</a:t>
            </a:r>
            <a:r>
              <a:rPr sz="2400" spc="39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el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interruptor</a:t>
            </a:r>
            <a:r>
              <a:rPr sz="2400" spc="15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propio.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Posteriormente</a:t>
            </a:r>
            <a:r>
              <a:rPr sz="2400" spc="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despejar</a:t>
            </a:r>
            <a:r>
              <a:rPr sz="2400" spc="1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campo.</a:t>
            </a:r>
            <a:endParaRPr sz="2400" dirty="0">
              <a:latin typeface="Arial"/>
              <a:cs typeface="Arial"/>
            </a:endParaRPr>
          </a:p>
          <a:p>
            <a:pPr marL="698465" lvl="1" indent="-228589" algn="just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  <a:tab pos="1874426" algn="l"/>
                <a:tab pos="2224928" algn="l"/>
                <a:tab pos="2578606" algn="l"/>
                <a:tab pos="3301200" algn="l"/>
                <a:tab pos="4279052" algn="l"/>
                <a:tab pos="4535579" algn="l"/>
                <a:tab pos="5086731" algn="l"/>
              </a:tabLst>
            </a:pPr>
            <a:r>
              <a:rPr sz="2400" b="1" spc="31" dirty="0">
                <a:latin typeface="Arial"/>
                <a:cs typeface="Arial"/>
              </a:rPr>
              <a:t>T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20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sfe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20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c</a:t>
            </a:r>
            <a:r>
              <a:rPr sz="2400" b="1" spc="-5" dirty="0">
                <a:latin typeface="Arial"/>
                <a:cs typeface="Arial"/>
              </a:rPr>
              <a:t>ia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5" dirty="0">
                <a:latin typeface="Arial"/>
                <a:cs typeface="Arial"/>
              </a:rPr>
              <a:t>d</a:t>
            </a:r>
            <a:r>
              <a:rPr sz="2400" b="1" spc="-5" dirty="0">
                <a:latin typeface="Arial"/>
                <a:cs typeface="Arial"/>
              </a:rPr>
              <a:t>e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latin typeface="Arial"/>
                <a:cs typeface="Arial"/>
              </a:rPr>
              <a:t>u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	c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c</a:t>
            </a:r>
            <a:r>
              <a:rPr sz="2400" b="1" spc="-20" dirty="0">
                <a:latin typeface="Arial"/>
                <a:cs typeface="Arial"/>
              </a:rPr>
              <a:t>u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	e</a:t>
            </a:r>
            <a:r>
              <a:rPr sz="2400" b="1" spc="-20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spc="5" dirty="0">
                <a:latin typeface="Arial"/>
                <a:cs typeface="Arial"/>
              </a:rPr>
              <a:t>g</a:t>
            </a:r>
            <a:r>
              <a:rPr sz="2400" b="1" spc="-5" dirty="0">
                <a:latin typeface="Arial"/>
                <a:cs typeface="Arial"/>
              </a:rPr>
              <a:t>iz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5" dirty="0">
                <a:latin typeface="Arial"/>
                <a:cs typeface="Arial"/>
              </a:rPr>
              <a:t>d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rr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5" dirty="0" smtClean="0">
                <a:latin typeface="Arial"/>
                <a:cs typeface="Arial"/>
              </a:rPr>
              <a:t>d</a:t>
            </a:r>
            <a:r>
              <a:rPr sz="2400" b="1" spc="-5" dirty="0" smtClean="0">
                <a:latin typeface="Arial"/>
                <a:cs typeface="Arial"/>
              </a:rPr>
              <a:t>e</a:t>
            </a:r>
            <a:r>
              <a:rPr lang="es-AR" sz="2400" b="1" spc="-5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transferencia</a:t>
            </a:r>
            <a:r>
              <a:rPr sz="2400" spc="-5" dirty="0">
                <a:latin typeface="Arial"/>
                <a:cs typeface="Arial"/>
              </a:rPr>
              <a:t>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transfiere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circuito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energizado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principal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transferencia.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Preparar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bahía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Cerrar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Cerrar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transferir</a:t>
            </a:r>
            <a:endParaRPr sz="2400" dirty="0">
              <a:latin typeface="Arial"/>
              <a:cs typeface="Arial"/>
            </a:endParaRP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Apertura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transferida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spc="-5" dirty="0">
                <a:latin typeface="Arial"/>
                <a:cs typeface="Arial"/>
              </a:rPr>
              <a:t>Despejar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bahía transferida.</a:t>
            </a:r>
          </a:p>
          <a:p>
            <a:pPr marL="698465" marR="5715" lvl="1" indent="-228589" algn="just">
              <a:lnSpc>
                <a:spcPts val="2400"/>
              </a:lnSpc>
              <a:buFont typeface="Courier New"/>
              <a:buChar char="o"/>
              <a:tabLst>
                <a:tab pos="698465" algn="l"/>
              </a:tabLst>
            </a:pPr>
            <a:r>
              <a:rPr sz="2400" b="1" dirty="0" err="1" smtClean="0">
                <a:latin typeface="Arial"/>
                <a:cs typeface="Arial"/>
              </a:rPr>
              <a:t>Normalización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un</a:t>
            </a:r>
            <a:r>
              <a:rPr sz="2400" b="1" spc="-5" dirty="0">
                <a:latin typeface="Arial"/>
                <a:cs typeface="Arial"/>
              </a:rPr>
              <a:t> circuito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energizado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</a:t>
            </a:r>
            <a:r>
              <a:rPr sz="2400" b="1" spc="3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barra</a:t>
            </a:r>
            <a:r>
              <a:rPr sz="2400" b="1" dirty="0">
                <a:latin typeface="Arial"/>
                <a:cs typeface="Arial"/>
              </a:rPr>
              <a:t> de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transferencia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 su propio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interruptor</a:t>
            </a:r>
            <a:r>
              <a:rPr sz="2400" spc="-5" dirty="0">
                <a:latin typeface="Arial"/>
                <a:cs typeface="Arial"/>
              </a:rPr>
              <a:t>.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deshace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conexión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transferencia.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Preparar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propio</a:t>
            </a:r>
            <a:endParaRPr sz="2400" dirty="0">
              <a:latin typeface="Arial"/>
              <a:cs typeface="Arial"/>
            </a:endParaRP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Cerrar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propio</a:t>
            </a:r>
            <a:endParaRPr sz="2400" dirty="0">
              <a:latin typeface="Arial"/>
              <a:cs typeface="Arial"/>
            </a:endParaRP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Abrir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5" dirty="0">
                <a:latin typeface="Arial"/>
                <a:cs typeface="Arial"/>
              </a:rPr>
              <a:t> propio</a:t>
            </a:r>
            <a:endParaRPr sz="2400" dirty="0">
              <a:latin typeface="Arial"/>
              <a:cs typeface="Arial"/>
            </a:endParaRP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dirty="0">
                <a:latin typeface="Arial"/>
                <a:cs typeface="Arial"/>
              </a:rPr>
              <a:t>Abrir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transferencia</a:t>
            </a:r>
          </a:p>
          <a:p>
            <a:pPr marL="1155642" lvl="2" indent="-228589" algn="just">
              <a:lnSpc>
                <a:spcPts val="2400"/>
              </a:lnSpc>
              <a:buFont typeface="Wingdings"/>
              <a:buChar char=""/>
              <a:tabLst>
                <a:tab pos="1155007" algn="l"/>
                <a:tab pos="1155642" algn="l"/>
              </a:tabLst>
            </a:pPr>
            <a:r>
              <a:rPr sz="2400" spc="-5" dirty="0">
                <a:latin typeface="Arial"/>
                <a:cs typeface="Arial"/>
              </a:rPr>
              <a:t>Despejar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campo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bahía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transferencia.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1371600"/>
            <a:ext cx="16306799" cy="7847021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84150" marR="5080" indent="-171450" algn="just">
              <a:spcBef>
                <a:spcPts val="111"/>
              </a:spcBef>
              <a:buFont typeface="Arial" panose="020B0604020202020204" pitchFamily="34" charset="0"/>
              <a:buChar char="•"/>
              <a:tabLst>
                <a:tab pos="241289" algn="l"/>
              </a:tabLst>
            </a:pPr>
            <a:r>
              <a:rPr sz="24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MANIOBRAS </a:t>
            </a:r>
            <a:r>
              <a:rPr sz="24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CONDICIONES </a:t>
            </a: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FALLA </a:t>
            </a:r>
            <a:r>
              <a:rPr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s-A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5080" algn="just">
              <a:spcBef>
                <a:spcPts val="111"/>
              </a:spcBef>
              <a:tabLst>
                <a:tab pos="241289" algn="l"/>
              </a:tabLst>
            </a:pPr>
            <a:endParaRPr lang="es-AR" sz="2400" b="1" spc="-5" dirty="0">
              <a:latin typeface="Arial"/>
              <a:cs typeface="Arial"/>
            </a:endParaRPr>
          </a:p>
          <a:p>
            <a:pPr marL="12700" marR="5080" algn="just">
              <a:spcBef>
                <a:spcPts val="111"/>
              </a:spcBef>
              <a:tabLst>
                <a:tab pos="241289" algn="l"/>
              </a:tabLst>
            </a:pPr>
            <a:r>
              <a:rPr sz="2400" spc="-5" dirty="0" err="1" smtClean="0">
                <a:latin typeface="Arial"/>
                <a:cs typeface="Arial"/>
              </a:rPr>
              <a:t>Estas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maniobras</a:t>
            </a:r>
            <a:r>
              <a:rPr sz="2400" dirty="0">
                <a:latin typeface="Arial"/>
                <a:cs typeface="Arial"/>
              </a:rPr>
              <a:t> operativas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necesarias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c</a:t>
            </a:r>
            <a:r>
              <a:rPr lang="es-AR" sz="2400" dirty="0" smtClean="0">
                <a:latin typeface="Arial"/>
                <a:cs typeface="Arial"/>
              </a:rPr>
              <a:t>uand</a:t>
            </a:r>
            <a:r>
              <a:rPr lang="es-AR" sz="2400" spc="-5" dirty="0" smtClean="0">
                <a:latin typeface="Arial"/>
                <a:cs typeface="Arial"/>
              </a:rPr>
              <a:t>o</a:t>
            </a:r>
            <a:r>
              <a:rPr lang="es-AR" sz="2400" dirty="0" smtClean="0">
                <a:latin typeface="Arial"/>
                <a:cs typeface="Arial"/>
              </a:rPr>
              <a:t>	</a:t>
            </a:r>
            <a:r>
              <a:rPr lang="es-AR" sz="2400" spc="-5" dirty="0" smtClean="0">
                <a:latin typeface="Arial"/>
                <a:cs typeface="Arial"/>
              </a:rPr>
              <a:t>se</a:t>
            </a:r>
            <a:r>
              <a:rPr lang="es-AR" sz="2400" dirty="0" smtClean="0">
                <a:latin typeface="Arial"/>
                <a:cs typeface="Arial"/>
              </a:rPr>
              <a:t>	pre</a:t>
            </a:r>
            <a:r>
              <a:rPr lang="es-AR" sz="2400" spc="-5" dirty="0" smtClean="0">
                <a:latin typeface="Arial"/>
                <a:cs typeface="Arial"/>
              </a:rPr>
              <a:t>s</a:t>
            </a:r>
            <a:r>
              <a:rPr lang="es-AR" sz="2400" dirty="0" smtClean="0">
                <a:latin typeface="Arial"/>
                <a:cs typeface="Arial"/>
              </a:rPr>
              <a:t>en</a:t>
            </a:r>
            <a:r>
              <a:rPr lang="es-AR" sz="2400" spc="-5" dirty="0" smtClean="0">
                <a:latin typeface="Arial"/>
                <a:cs typeface="Arial"/>
              </a:rPr>
              <a:t>t</a:t>
            </a:r>
            <a:r>
              <a:rPr lang="es-AR" sz="2400" dirty="0" smtClean="0">
                <a:latin typeface="Arial"/>
                <a:cs typeface="Arial"/>
              </a:rPr>
              <a:t>a</a:t>
            </a:r>
            <a:r>
              <a:rPr lang="es-AR" sz="2400" spc="-5" dirty="0" smtClean="0">
                <a:latin typeface="Arial"/>
                <a:cs typeface="Arial"/>
              </a:rPr>
              <a:t>n 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condiciones</a:t>
            </a:r>
            <a:r>
              <a:rPr sz="2400" spc="-5" dirty="0">
                <a:latin typeface="Arial"/>
                <a:cs typeface="Arial"/>
              </a:rPr>
              <a:t> anormales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subestaciones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111"/>
              </a:spcBef>
              <a:buFont typeface="Symbol"/>
              <a:buChar char=""/>
              <a:tabLst>
                <a:tab pos="241289" algn="l"/>
              </a:tabLst>
            </a:pPr>
            <a:endParaRPr lang="es-AR" sz="2400" dirty="0">
              <a:latin typeface="Arial"/>
              <a:cs typeface="Arial"/>
            </a:endParaRPr>
          </a:p>
          <a:p>
            <a:pPr marL="469876" marR="6985" indent="-228589" algn="just">
              <a:spcBef>
                <a:spcPts val="111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400" b="1" spc="-5" dirty="0" smtClean="0">
                <a:latin typeface="Arial"/>
                <a:cs typeface="Arial"/>
              </a:rPr>
              <a:t>Perdida </a:t>
            </a:r>
            <a:r>
              <a:rPr lang="es-AR" sz="2400" b="1" dirty="0" smtClean="0">
                <a:latin typeface="Arial"/>
                <a:cs typeface="Arial"/>
              </a:rPr>
              <a:t>de tensión en las </a:t>
            </a:r>
            <a:r>
              <a:rPr lang="es-AR" sz="2400" b="1" spc="-5" dirty="0" smtClean="0">
                <a:latin typeface="Arial"/>
                <a:cs typeface="Arial"/>
              </a:rPr>
              <a:t>barras. </a:t>
            </a:r>
            <a:r>
              <a:rPr lang="es-AR" sz="2400" spc="-5" dirty="0" smtClean="0">
                <a:latin typeface="Arial"/>
                <a:cs typeface="Arial"/>
              </a:rPr>
              <a:t>Ante </a:t>
            </a:r>
            <a:r>
              <a:rPr lang="es-AR" sz="2400" spc="5" dirty="0" smtClean="0">
                <a:latin typeface="Arial"/>
                <a:cs typeface="Arial"/>
              </a:rPr>
              <a:t>la perdida </a:t>
            </a:r>
            <a:r>
              <a:rPr lang="es-AR" sz="2400" dirty="0" smtClean="0">
                <a:latin typeface="Arial"/>
                <a:cs typeface="Arial"/>
              </a:rPr>
              <a:t>de tensión en </a:t>
            </a:r>
            <a:r>
              <a:rPr lang="es-AR" sz="2400" spc="5" dirty="0" smtClean="0">
                <a:latin typeface="Arial"/>
                <a:cs typeface="Arial"/>
              </a:rPr>
              <a:t>las 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barras de </a:t>
            </a:r>
            <a:r>
              <a:rPr lang="es-AR" sz="2400" spc="5" dirty="0" smtClean="0">
                <a:latin typeface="Arial"/>
                <a:cs typeface="Arial"/>
              </a:rPr>
              <a:t>la </a:t>
            </a:r>
            <a:r>
              <a:rPr lang="es-AR" sz="2400" dirty="0" smtClean="0">
                <a:latin typeface="Arial"/>
                <a:cs typeface="Arial"/>
              </a:rPr>
              <a:t>subestación </a:t>
            </a:r>
            <a:r>
              <a:rPr lang="es-AR" sz="2400" spc="-5" dirty="0" smtClean="0">
                <a:latin typeface="Arial"/>
                <a:cs typeface="Arial"/>
              </a:rPr>
              <a:t>se </a:t>
            </a:r>
            <a:r>
              <a:rPr lang="es-AR" sz="2400" dirty="0" smtClean="0">
                <a:latin typeface="Arial"/>
                <a:cs typeface="Arial"/>
              </a:rPr>
              <a:t>deben </a:t>
            </a:r>
            <a:r>
              <a:rPr lang="es-AR" sz="2400" spc="5" dirty="0" smtClean="0">
                <a:latin typeface="Arial"/>
                <a:cs typeface="Arial"/>
              </a:rPr>
              <a:t>abrir </a:t>
            </a:r>
            <a:r>
              <a:rPr lang="es-AR" sz="2400" dirty="0" smtClean="0">
                <a:latin typeface="Arial"/>
                <a:cs typeface="Arial"/>
              </a:rPr>
              <a:t>todos</a:t>
            </a:r>
            <a:r>
              <a:rPr lang="es-AR" sz="2400" spc="5" dirty="0" smtClean="0">
                <a:latin typeface="Arial"/>
                <a:cs typeface="Arial"/>
              </a:rPr>
              <a:t> los </a:t>
            </a:r>
            <a:r>
              <a:rPr lang="es-AR" sz="2400" dirty="0" smtClean="0">
                <a:latin typeface="Arial"/>
                <a:cs typeface="Arial"/>
              </a:rPr>
              <a:t>interruptores de </a:t>
            </a:r>
            <a:r>
              <a:rPr lang="es-AR" sz="2400" spc="5" dirty="0" smtClean="0">
                <a:latin typeface="Arial"/>
                <a:cs typeface="Arial"/>
              </a:rPr>
              <a:t>los 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circuitos.</a:t>
            </a:r>
          </a:p>
          <a:p>
            <a:pPr marL="469876" marR="6985" indent="-228589" algn="just">
              <a:spcBef>
                <a:spcPts val="111"/>
              </a:spcBef>
              <a:buFont typeface="Symbol"/>
              <a:buChar char=""/>
              <a:tabLst>
                <a:tab pos="469876" algn="l"/>
              </a:tabLst>
            </a:pPr>
            <a:endParaRPr lang="es-AR" sz="2400" dirty="0" smtClean="0">
              <a:latin typeface="Arial"/>
              <a:cs typeface="Arial"/>
            </a:endParaRPr>
          </a:p>
          <a:p>
            <a:pPr marL="469876" marR="6985" indent="-228589" algn="just"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400" b="1" spc="-5" dirty="0" smtClean="0">
                <a:latin typeface="Arial"/>
                <a:cs typeface="Arial"/>
              </a:rPr>
              <a:t>Aterrizar</a:t>
            </a:r>
            <a:r>
              <a:rPr lang="es-AR" sz="2400" b="1" dirty="0" smtClean="0">
                <a:latin typeface="Arial"/>
                <a:cs typeface="Arial"/>
              </a:rPr>
              <a:t> </a:t>
            </a:r>
            <a:r>
              <a:rPr lang="es-AR" sz="2400" b="1" spc="-11" dirty="0" smtClean="0">
                <a:latin typeface="Arial"/>
                <a:cs typeface="Arial"/>
              </a:rPr>
              <a:t>un</a:t>
            </a:r>
            <a:r>
              <a:rPr lang="es-AR" sz="2400" b="1" spc="-5" dirty="0" smtClean="0">
                <a:latin typeface="Arial"/>
                <a:cs typeface="Arial"/>
              </a:rPr>
              <a:t> circuito.</a:t>
            </a:r>
            <a:r>
              <a:rPr lang="es-AR" sz="2400" b="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Cuando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sea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necesario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se</a:t>
            </a:r>
            <a:r>
              <a:rPr lang="es-AR" sz="2400" dirty="0" smtClean="0">
                <a:latin typeface="Arial"/>
                <a:cs typeface="Arial"/>
              </a:rPr>
              <a:t> debe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aterrizar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 </a:t>
            </a:r>
            <a:r>
              <a:rPr lang="es-AR" sz="2400" spc="-32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circuito </a:t>
            </a:r>
            <a:r>
              <a:rPr lang="es-AR" sz="2400" dirty="0" smtClean="0">
                <a:latin typeface="Arial"/>
                <a:cs typeface="Arial"/>
              </a:rPr>
              <a:t>usando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seccionador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 puesta </a:t>
            </a:r>
            <a:r>
              <a:rPr lang="es-AR" sz="2400" spc="-5" dirty="0" smtClean="0">
                <a:latin typeface="Arial"/>
                <a:cs typeface="Arial"/>
              </a:rPr>
              <a:t>a </a:t>
            </a:r>
            <a:r>
              <a:rPr lang="es-AR" sz="2400" dirty="0" smtClean="0">
                <a:latin typeface="Arial"/>
                <a:cs typeface="Arial"/>
              </a:rPr>
              <a:t>tierra de cada bahía</a:t>
            </a:r>
            <a:r>
              <a:rPr lang="es-AR" sz="2400" spc="33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con </a:t>
            </a:r>
            <a:r>
              <a:rPr lang="es-AR" sz="2400" spc="-32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las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siguientes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condiciones</a:t>
            </a:r>
            <a:endParaRPr lang="es-AR" sz="2400" dirty="0" smtClean="0">
              <a:latin typeface="Arial"/>
              <a:cs typeface="Arial"/>
            </a:endParaRPr>
          </a:p>
          <a:p>
            <a:pPr>
              <a:spcBef>
                <a:spcPts val="11"/>
              </a:spcBef>
              <a:buFont typeface="Symbol"/>
              <a:buChar char=""/>
            </a:pPr>
            <a:endParaRPr lang="es-AR" sz="2400" dirty="0" smtClean="0">
              <a:latin typeface="Arial"/>
              <a:cs typeface="Arial"/>
            </a:endParaRPr>
          </a:p>
          <a:p>
            <a:pPr marL="927054" lvl="1" indent="-228589">
              <a:spcBef>
                <a:spcPts val="5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lang="es-AR" sz="2400" dirty="0" smtClean="0">
                <a:latin typeface="Arial"/>
                <a:cs typeface="Arial"/>
              </a:rPr>
              <a:t>Interruptor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propio</a:t>
            </a:r>
            <a:r>
              <a:rPr lang="es-AR" sz="2400" spc="-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abierto</a:t>
            </a:r>
          </a:p>
          <a:p>
            <a:pPr marL="927054" lvl="1" indent="-228589"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lang="es-AR" sz="2400" spc="-11" dirty="0" smtClean="0">
                <a:latin typeface="Arial"/>
                <a:cs typeface="Arial"/>
              </a:rPr>
              <a:t>Campo </a:t>
            </a:r>
            <a:r>
              <a:rPr lang="es-AR" sz="2400" spc="5" dirty="0" smtClean="0">
                <a:latin typeface="Arial"/>
                <a:cs typeface="Arial"/>
              </a:rPr>
              <a:t>propio</a:t>
            </a:r>
            <a:r>
              <a:rPr lang="es-AR" sz="2400" spc="-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despejado.</a:t>
            </a:r>
            <a:endParaRPr lang="es-AR" sz="2400" dirty="0" smtClean="0">
              <a:latin typeface="Arial"/>
              <a:cs typeface="Arial"/>
            </a:endParaRPr>
          </a:p>
          <a:p>
            <a:pPr lvl="1">
              <a:spcBef>
                <a:spcPts val="15"/>
              </a:spcBef>
              <a:buFont typeface="Courier New"/>
              <a:buChar char="o"/>
            </a:pPr>
            <a:endParaRPr lang="es-AR" sz="2400" dirty="0" smtClean="0">
              <a:latin typeface="Arial"/>
              <a:cs typeface="Arial"/>
            </a:endParaRPr>
          </a:p>
          <a:p>
            <a:pPr marL="469876" marR="8254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400" b="1" spc="-5" dirty="0" smtClean="0">
                <a:latin typeface="Arial"/>
                <a:cs typeface="Arial"/>
              </a:rPr>
              <a:t>Eventos </a:t>
            </a:r>
            <a:r>
              <a:rPr lang="es-AR" sz="2400" b="1" dirty="0" smtClean="0">
                <a:latin typeface="Arial"/>
                <a:cs typeface="Arial"/>
              </a:rPr>
              <a:t>en equipos capacitivos. </a:t>
            </a:r>
            <a:r>
              <a:rPr lang="es-AR" sz="2400" dirty="0" smtClean="0">
                <a:latin typeface="Arial"/>
                <a:cs typeface="Arial"/>
              </a:rPr>
              <a:t>Cuando </a:t>
            </a:r>
            <a:r>
              <a:rPr lang="es-AR" sz="2400" spc="-5" dirty="0" smtClean="0">
                <a:latin typeface="Arial"/>
                <a:cs typeface="Arial"/>
              </a:rPr>
              <a:t>se </a:t>
            </a:r>
            <a:r>
              <a:rPr lang="es-AR" sz="2400" dirty="0" smtClean="0">
                <a:latin typeface="Arial"/>
                <a:cs typeface="Arial"/>
              </a:rPr>
              <a:t>presentan disparos de 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bancos de condensadores </a:t>
            </a:r>
            <a:r>
              <a:rPr lang="es-AR" sz="2400" spc="-5" dirty="0" smtClean="0">
                <a:latin typeface="Arial"/>
                <a:cs typeface="Arial"/>
              </a:rPr>
              <a:t>se </a:t>
            </a:r>
            <a:r>
              <a:rPr lang="es-AR" sz="2400" dirty="0" smtClean="0">
                <a:latin typeface="Arial"/>
                <a:cs typeface="Arial"/>
              </a:rPr>
              <a:t>debe tener en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cuenta el </a:t>
            </a:r>
            <a:r>
              <a:rPr lang="es-AR" sz="2400" spc="-5" dirty="0" smtClean="0">
                <a:latin typeface="Arial"/>
                <a:cs typeface="Arial"/>
              </a:rPr>
              <a:t>tiempo </a:t>
            </a:r>
            <a:r>
              <a:rPr lang="es-AR" sz="2400" dirty="0" smtClean="0">
                <a:latin typeface="Arial"/>
                <a:cs typeface="Arial"/>
              </a:rPr>
              <a:t>que </a:t>
            </a:r>
            <a:r>
              <a:rPr lang="es-AR" sz="2400" spc="5" dirty="0" smtClean="0">
                <a:latin typeface="Arial"/>
                <a:cs typeface="Arial"/>
              </a:rPr>
              <a:t>los 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equipos </a:t>
            </a:r>
            <a:r>
              <a:rPr lang="es-AR" sz="2400" dirty="0" smtClean="0">
                <a:latin typeface="Arial"/>
                <a:cs typeface="Arial"/>
              </a:rPr>
              <a:t>requieren</a:t>
            </a:r>
            <a:r>
              <a:rPr lang="es-AR" sz="2400" spc="33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para</a:t>
            </a:r>
            <a:r>
              <a:rPr lang="es-AR" sz="2400" spc="33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descargarse. </a:t>
            </a:r>
            <a:r>
              <a:rPr lang="es-AR" sz="2400" spc="-5" dirty="0" smtClean="0">
                <a:latin typeface="Arial"/>
                <a:cs typeface="Arial"/>
              </a:rPr>
              <a:t>Este tiempo </a:t>
            </a:r>
            <a:r>
              <a:rPr lang="es-AR" sz="2400" spc="5" dirty="0" smtClean="0">
                <a:latin typeface="Arial"/>
                <a:cs typeface="Arial"/>
              </a:rPr>
              <a:t>lo </a:t>
            </a:r>
            <a:r>
              <a:rPr lang="es-AR" sz="2400" dirty="0" smtClean="0">
                <a:latin typeface="Arial"/>
                <a:cs typeface="Arial"/>
              </a:rPr>
              <a:t>da el fabricante 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 </a:t>
            </a:r>
            <a:r>
              <a:rPr lang="es-AR" sz="2400" spc="5" dirty="0" smtClean="0">
                <a:latin typeface="Arial"/>
                <a:cs typeface="Arial"/>
              </a:rPr>
              <a:t>los </a:t>
            </a:r>
            <a:r>
              <a:rPr lang="es-AR" sz="2400" dirty="0" smtClean="0">
                <a:latin typeface="Arial"/>
                <a:cs typeface="Arial"/>
              </a:rPr>
              <a:t>equipos. </a:t>
            </a:r>
            <a:r>
              <a:rPr lang="es-AR" sz="2400" spc="-5" dirty="0" smtClean="0">
                <a:latin typeface="Arial"/>
                <a:cs typeface="Arial"/>
              </a:rPr>
              <a:t>No se </a:t>
            </a:r>
            <a:r>
              <a:rPr lang="es-AR" sz="2400" dirty="0" smtClean="0">
                <a:latin typeface="Arial"/>
                <a:cs typeface="Arial"/>
              </a:rPr>
              <a:t>debe energizar el banco hasta que no haya 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trascurrido este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tiempo.</a:t>
            </a:r>
          </a:p>
          <a:p>
            <a:pPr marL="469876" marR="8254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endParaRPr lang="es-AR" sz="2400" dirty="0" smtClean="0">
              <a:latin typeface="Arial"/>
              <a:cs typeface="Arial"/>
            </a:endParaRPr>
          </a:p>
          <a:p>
            <a:pPr marL="469876" marR="6351" indent="-228589" algn="just">
              <a:spcBef>
                <a:spcPts val="31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400" b="1" spc="-5" dirty="0" smtClean="0">
                <a:latin typeface="Arial"/>
                <a:cs typeface="Arial"/>
              </a:rPr>
              <a:t>Eventos </a:t>
            </a:r>
            <a:r>
              <a:rPr lang="es-AR" sz="2400" b="1" dirty="0" smtClean="0">
                <a:latin typeface="Arial"/>
                <a:cs typeface="Arial"/>
              </a:rPr>
              <a:t>en equipos </a:t>
            </a:r>
            <a:r>
              <a:rPr lang="es-AR" sz="2400" b="1" spc="-5" dirty="0" smtClean="0">
                <a:latin typeface="Arial"/>
                <a:cs typeface="Arial"/>
              </a:rPr>
              <a:t>inductivos ( transformadores y </a:t>
            </a:r>
            <a:r>
              <a:rPr lang="es-AR" sz="2400" b="1" dirty="0" smtClean="0">
                <a:latin typeface="Arial"/>
                <a:cs typeface="Arial"/>
              </a:rPr>
              <a:t>reactores). </a:t>
            </a:r>
            <a:r>
              <a:rPr lang="es-AR" sz="2400" b="1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Cuando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se</a:t>
            </a:r>
            <a:r>
              <a:rPr lang="es-AR" sz="2400" dirty="0" smtClean="0">
                <a:latin typeface="Arial"/>
                <a:cs typeface="Arial"/>
              </a:rPr>
              <a:t> presentan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disparos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estos</a:t>
            </a:r>
            <a:r>
              <a:rPr lang="es-AR" sz="2400" spc="5" dirty="0" smtClean="0">
                <a:latin typeface="Arial"/>
                <a:cs typeface="Arial"/>
              </a:rPr>
              <a:t> equipos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antes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su 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err="1" smtClean="0">
                <a:latin typeface="Arial"/>
                <a:cs typeface="Arial"/>
              </a:rPr>
              <a:t>energizacion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se</a:t>
            </a:r>
            <a:r>
              <a:rPr lang="es-AR" sz="2400" dirty="0" smtClean="0">
                <a:latin typeface="Arial"/>
                <a:cs typeface="Arial"/>
              </a:rPr>
              <a:t> deben</a:t>
            </a:r>
            <a:r>
              <a:rPr lang="es-AR" sz="2400" spc="5" dirty="0" smtClean="0">
                <a:latin typeface="Arial"/>
                <a:cs typeface="Arial"/>
              </a:rPr>
              <a:t> analizar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las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alarmas</a:t>
            </a:r>
            <a:r>
              <a:rPr lang="es-AR" sz="2400" spc="320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presentes</a:t>
            </a:r>
            <a:r>
              <a:rPr lang="es-AR" sz="2400" spc="33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</a:t>
            </a:r>
            <a:r>
              <a:rPr lang="es-AR" sz="2400" spc="33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los 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sistemas</a:t>
            </a:r>
            <a:r>
              <a:rPr lang="es-AR" sz="2400" dirty="0" smtClean="0">
                <a:latin typeface="Arial"/>
                <a:cs typeface="Arial"/>
              </a:rPr>
              <a:t> de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protección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mecánicas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(temperatura</a:t>
            </a:r>
            <a:r>
              <a:rPr lang="es-AR" sz="2400" dirty="0" smtClean="0">
                <a:latin typeface="Arial"/>
                <a:cs typeface="Arial"/>
              </a:rPr>
              <a:t> de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aceite</a:t>
            </a:r>
            <a:r>
              <a:rPr lang="es-AR" sz="2400" spc="33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y </a:t>
            </a:r>
            <a:r>
              <a:rPr lang="es-AR" sz="2400" dirty="0" smtClean="0">
                <a:latin typeface="Arial"/>
                <a:cs typeface="Arial"/>
              </a:rPr>
              <a:t> devanados,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sobre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presión,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Relé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err="1" smtClean="0">
                <a:latin typeface="Arial"/>
                <a:cs typeface="Arial"/>
              </a:rPr>
              <a:t>Buchholz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b="1" spc="-5" dirty="0" smtClean="0">
                <a:latin typeface="Arial"/>
                <a:cs typeface="Arial"/>
              </a:rPr>
              <a:t>)</a:t>
            </a:r>
            <a:r>
              <a:rPr lang="es-AR" sz="2400" b="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aceite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y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eléctricas </a:t>
            </a:r>
            <a:r>
              <a:rPr lang="es-AR" sz="2400" spc="-32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(diferencial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)</a:t>
            </a:r>
            <a:endParaRPr lang="es-AR" sz="24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111"/>
              </a:spcBef>
              <a:buFont typeface="Symbol"/>
              <a:buChar char=""/>
              <a:tabLst>
                <a:tab pos="241289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3604" y="3416304"/>
            <a:ext cx="5281931" cy="580929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spcBef>
                <a:spcPts val="51"/>
              </a:spcBef>
            </a:pPr>
            <a:endParaRPr sz="1100" dirty="0">
              <a:latin typeface="Arial"/>
              <a:cs typeface="Arial"/>
            </a:endParaRPr>
          </a:p>
          <a:p>
            <a:pPr marL="12700"/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609600"/>
            <a:ext cx="16459200" cy="96539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89546" algn="ctr"/>
            <a:r>
              <a:rPr sz="2800" b="1" spc="-1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IDENTIFICACIÓN</a:t>
            </a:r>
            <a:r>
              <a:rPr sz="2800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FALLAS E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INTERPRETACIÓN DE </a:t>
            </a:r>
            <a:r>
              <a:rPr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ALARMAS</a:t>
            </a:r>
            <a:endParaRPr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300" dirty="0">
              <a:latin typeface="Arial"/>
              <a:cs typeface="Arial"/>
            </a:endParaRPr>
          </a:p>
          <a:p>
            <a:pPr marL="12700" marR="12065" indent="42543" algn="just">
              <a:lnSpc>
                <a:spcPts val="2500"/>
              </a:lnSpc>
            </a:pPr>
            <a:r>
              <a:rPr sz="2200" dirty="0">
                <a:latin typeface="Arial"/>
                <a:cs typeface="Arial"/>
              </a:rPr>
              <a:t>Los </a:t>
            </a:r>
            <a:r>
              <a:rPr sz="2200" spc="5" dirty="0">
                <a:latin typeface="Arial"/>
                <a:cs typeface="Arial"/>
              </a:rPr>
              <a:t>equipos instalados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una subestación poseen diseños que </a:t>
            </a:r>
            <a:r>
              <a:rPr sz="2200" spc="-5" dirty="0">
                <a:latin typeface="Arial"/>
                <a:cs typeface="Arial"/>
              </a:rPr>
              <a:t>permiten 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señalizar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cualquier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anomalía</a:t>
            </a:r>
            <a:r>
              <a:rPr sz="2200" dirty="0">
                <a:latin typeface="Arial"/>
                <a:cs typeface="Arial"/>
              </a:rPr>
              <a:t> que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represente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riesgo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para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5" dirty="0">
                <a:latin typeface="Arial"/>
                <a:cs typeface="Arial"/>
              </a:rPr>
              <a:t> equipo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</a:t>
            </a:r>
            <a:r>
              <a:rPr sz="2200" dirty="0">
                <a:latin typeface="Arial"/>
                <a:cs typeface="Arial"/>
              </a:rPr>
              <a:t> el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sistema.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ts val="2500"/>
              </a:lnSpc>
              <a:spcBef>
                <a:spcPts val="15"/>
              </a:spcBef>
            </a:pPr>
            <a:endParaRPr sz="2200" dirty="0">
              <a:latin typeface="Arial"/>
              <a:cs typeface="Arial"/>
            </a:endParaRPr>
          </a:p>
          <a:p>
            <a:pPr marL="12700" algn="just">
              <a:lnSpc>
                <a:spcPts val="2500"/>
              </a:lnSpc>
              <a:spcBef>
                <a:spcPts val="5"/>
              </a:spcBef>
            </a:pPr>
            <a:r>
              <a:rPr sz="2200" spc="-5" dirty="0">
                <a:latin typeface="Arial"/>
                <a:cs typeface="Arial"/>
              </a:rPr>
              <a:t>Estas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alarmas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pueden</a:t>
            </a:r>
            <a:r>
              <a:rPr sz="2200" spc="5" dirty="0">
                <a:latin typeface="Arial"/>
                <a:cs typeface="Arial"/>
              </a:rPr>
              <a:t> clasificar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la siguiente </a:t>
            </a:r>
            <a:r>
              <a:rPr sz="2200" spc="-5" dirty="0">
                <a:latin typeface="Arial"/>
                <a:cs typeface="Arial"/>
              </a:rPr>
              <a:t>manera: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ts val="2500"/>
              </a:lnSpc>
              <a:spcBef>
                <a:spcPts val="25"/>
              </a:spcBef>
            </a:pPr>
            <a:endParaRPr sz="2200" dirty="0">
              <a:latin typeface="Arial"/>
              <a:cs typeface="Arial"/>
            </a:endParaRPr>
          </a:p>
          <a:p>
            <a:pPr marL="12700">
              <a:lnSpc>
                <a:spcPts val="2500"/>
              </a:lnSpc>
            </a:pP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LÍNEAS</a:t>
            </a:r>
            <a:r>
              <a:rPr sz="22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TRANSMISIÓN</a:t>
            </a:r>
            <a:r>
              <a:rPr sz="2200" b="1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es-AR" sz="2200" b="1" spc="-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00"/>
              </a:lnSpc>
            </a:pPr>
            <a:endParaRPr sz="2200" dirty="0">
              <a:latin typeface="Arial"/>
              <a:cs typeface="Arial"/>
            </a:endParaRPr>
          </a:p>
          <a:p>
            <a:pPr marL="12700" algn="just">
              <a:lnSpc>
                <a:spcPts val="2500"/>
              </a:lnSpc>
            </a:pPr>
            <a:r>
              <a:rPr sz="2200" dirty="0">
                <a:latin typeface="Arial"/>
                <a:cs typeface="Arial"/>
              </a:rPr>
              <a:t>Los</a:t>
            </a:r>
            <a:r>
              <a:rPr sz="2200" spc="5" dirty="0">
                <a:latin typeface="Arial"/>
                <a:cs typeface="Arial"/>
              </a:rPr>
              <a:t> reles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protección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 </a:t>
            </a:r>
            <a:r>
              <a:rPr sz="2200" dirty="0">
                <a:latin typeface="Arial"/>
                <a:cs typeface="Arial"/>
              </a:rPr>
              <a:t>líneas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pueden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presentar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alarmas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por:</a:t>
            </a:r>
          </a:p>
          <a:p>
            <a:pPr marL="469876" indent="-228589" algn="just">
              <a:lnSpc>
                <a:spcPts val="2500"/>
              </a:lnSpc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dirty="0">
                <a:latin typeface="Arial"/>
                <a:cs typeface="Arial"/>
              </a:rPr>
              <a:t>Sobrecorriente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.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cuando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línea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presentado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corto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circuito</a:t>
            </a:r>
            <a:endParaRPr sz="2200" dirty="0">
              <a:latin typeface="Arial"/>
              <a:cs typeface="Arial"/>
            </a:endParaRPr>
          </a:p>
          <a:p>
            <a:pPr marL="469876" marR="10794" indent="-228589" algn="just">
              <a:lnSpc>
                <a:spcPts val="2500"/>
              </a:lnSpc>
              <a:spcBef>
                <a:spcPts val="85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dirty="0">
                <a:latin typeface="Arial"/>
                <a:cs typeface="Arial"/>
              </a:rPr>
              <a:t>Sobrecorriente temporizado</a:t>
            </a:r>
            <a:r>
              <a:rPr sz="2200" dirty="0">
                <a:latin typeface="Arial"/>
                <a:cs typeface="Arial"/>
              </a:rPr>
              <a:t>. Cuando en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línea </a:t>
            </a:r>
            <a:r>
              <a:rPr sz="2200" spc="-5" dirty="0">
                <a:latin typeface="Arial"/>
                <a:cs typeface="Arial"/>
              </a:rPr>
              <a:t>se a </a:t>
            </a:r>
            <a:r>
              <a:rPr sz="2200" dirty="0">
                <a:latin typeface="Arial"/>
                <a:cs typeface="Arial"/>
              </a:rPr>
              <a:t>presentado una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sobrecorriente que puede ser sobrecarga </a:t>
            </a:r>
            <a:r>
              <a:rPr sz="2200" spc="-5" dirty="0">
                <a:latin typeface="Arial"/>
                <a:cs typeface="Arial"/>
              </a:rPr>
              <a:t>o </a:t>
            </a:r>
            <a:r>
              <a:rPr sz="2200" dirty="0">
                <a:latin typeface="Arial"/>
                <a:cs typeface="Arial"/>
              </a:rPr>
              <a:t>un cortocircuito de </a:t>
            </a:r>
            <a:r>
              <a:rPr sz="2200" spc="5" dirty="0">
                <a:latin typeface="Arial"/>
                <a:cs typeface="Arial"/>
              </a:rPr>
              <a:t>alta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impedancia.</a:t>
            </a:r>
          </a:p>
          <a:p>
            <a:pPr marL="469876" marR="12065" indent="-228589" algn="just">
              <a:lnSpc>
                <a:spcPts val="25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dirty="0">
                <a:latin typeface="Arial"/>
                <a:cs typeface="Arial"/>
              </a:rPr>
              <a:t>Protección </a:t>
            </a:r>
            <a:r>
              <a:rPr sz="2200" b="1" spc="5" dirty="0">
                <a:latin typeface="Arial"/>
                <a:cs typeface="Arial"/>
              </a:rPr>
              <a:t>distancia</a:t>
            </a:r>
            <a:r>
              <a:rPr sz="2200" spc="5" dirty="0">
                <a:latin typeface="Arial"/>
                <a:cs typeface="Arial"/>
              </a:rPr>
              <a:t>. </a:t>
            </a:r>
            <a:r>
              <a:rPr sz="2200" dirty="0">
                <a:latin typeface="Arial"/>
                <a:cs typeface="Arial"/>
              </a:rPr>
              <a:t>Usado para líneas de transmisión. Identifica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fase </a:t>
            </a:r>
            <a:r>
              <a:rPr sz="2200" spc="5" dirty="0">
                <a:latin typeface="Arial"/>
                <a:cs typeface="Arial"/>
              </a:rPr>
              <a:t>fallada,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 distancia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spc="5" dirty="0">
                <a:latin typeface="Arial"/>
                <a:cs typeface="Arial"/>
              </a:rPr>
              <a:t> la </a:t>
            </a:r>
            <a:r>
              <a:rPr sz="2200" dirty="0">
                <a:latin typeface="Arial"/>
                <a:cs typeface="Arial"/>
              </a:rPr>
              <a:t>que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ocurrió</a:t>
            </a:r>
            <a:r>
              <a:rPr sz="2200" spc="5" dirty="0">
                <a:latin typeface="Arial"/>
                <a:cs typeface="Arial"/>
              </a:rPr>
              <a:t> la falla.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ts val="2500"/>
              </a:lnSpc>
              <a:spcBef>
                <a:spcPts val="40"/>
              </a:spcBef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marL="12700">
              <a:lnSpc>
                <a:spcPts val="2500"/>
              </a:lnSpc>
              <a:spcBef>
                <a:spcPts val="5"/>
              </a:spcBef>
            </a:pPr>
            <a:r>
              <a:rPr sz="22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endParaRPr lang="es-AR" sz="2200" b="1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00"/>
              </a:lnSpc>
              <a:spcBef>
                <a:spcPts val="5"/>
              </a:spcBef>
            </a:pPr>
            <a:endParaRPr sz="2200" dirty="0">
              <a:latin typeface="Arial"/>
              <a:cs typeface="Arial"/>
            </a:endParaRPr>
          </a:p>
          <a:p>
            <a:pPr marL="12700" marR="11430" algn="just">
              <a:lnSpc>
                <a:spcPts val="2500"/>
              </a:lnSpc>
              <a:spcBef>
                <a:spcPts val="60"/>
              </a:spcBef>
            </a:pPr>
            <a:r>
              <a:rPr sz="2200" spc="-5" dirty="0">
                <a:latin typeface="Arial"/>
                <a:cs typeface="Arial"/>
              </a:rPr>
              <a:t>Estos </a:t>
            </a:r>
            <a:r>
              <a:rPr sz="2200" spc="5" dirty="0">
                <a:latin typeface="Arial"/>
                <a:cs typeface="Arial"/>
              </a:rPr>
              <a:t>equipos </a:t>
            </a:r>
            <a:r>
              <a:rPr sz="2200" dirty="0">
                <a:latin typeface="Arial"/>
                <a:cs typeface="Arial"/>
              </a:rPr>
              <a:t>presentan </a:t>
            </a:r>
            <a:r>
              <a:rPr sz="2200" spc="-5" dirty="0">
                <a:latin typeface="Arial"/>
                <a:cs typeface="Arial"/>
              </a:rPr>
              <a:t>alarmas </a:t>
            </a:r>
            <a:r>
              <a:rPr sz="2200" dirty="0">
                <a:latin typeface="Arial"/>
                <a:cs typeface="Arial"/>
              </a:rPr>
              <a:t>sobre </a:t>
            </a:r>
            <a:r>
              <a:rPr sz="2200" spc="-5" dirty="0">
                <a:latin typeface="Arial"/>
                <a:cs typeface="Arial"/>
              </a:rPr>
              <a:t>su </a:t>
            </a:r>
            <a:r>
              <a:rPr sz="2200" spc="5" dirty="0">
                <a:latin typeface="Arial"/>
                <a:cs typeface="Arial"/>
              </a:rPr>
              <a:t>condición </a:t>
            </a:r>
            <a:r>
              <a:rPr sz="2200" dirty="0">
                <a:latin typeface="Arial"/>
                <a:cs typeface="Arial"/>
              </a:rPr>
              <a:t>de funcionamiento que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dirty="0">
                <a:latin typeface="Arial"/>
                <a:cs typeface="Arial"/>
              </a:rPr>
              <a:t> pueden</a:t>
            </a:r>
            <a:r>
              <a:rPr sz="2200" spc="5" dirty="0">
                <a:latin typeface="Arial"/>
                <a:cs typeface="Arial"/>
              </a:rPr>
              <a:t> clasificar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la siguiente </a:t>
            </a:r>
            <a:r>
              <a:rPr sz="2200" spc="-5" dirty="0">
                <a:latin typeface="Arial"/>
                <a:cs typeface="Arial"/>
              </a:rPr>
              <a:t>manera:</a:t>
            </a:r>
            <a:endParaRPr sz="2200" dirty="0">
              <a:latin typeface="Arial"/>
              <a:cs typeface="Arial"/>
            </a:endParaRPr>
          </a:p>
          <a:p>
            <a:pPr marL="469876" marR="10160" indent="-228589" algn="just">
              <a:lnSpc>
                <a:spcPts val="25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Alarma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bajo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 del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medio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extinción del arco 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( </a:t>
            </a:r>
            <a:r>
              <a:rPr sz="2200" dirty="0">
                <a:latin typeface="Arial"/>
                <a:cs typeface="Arial"/>
              </a:rPr>
              <a:t>gas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SF6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,</a:t>
            </a:r>
            <a:r>
              <a:rPr sz="2200" dirty="0">
                <a:latin typeface="Arial"/>
                <a:cs typeface="Arial"/>
              </a:rPr>
              <a:t> aceite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</a:t>
            </a:r>
            <a:r>
              <a:rPr sz="2200" dirty="0">
                <a:latin typeface="Arial"/>
                <a:cs typeface="Arial"/>
              </a:rPr>
              <a:t> vació).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Indica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que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hay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una</a:t>
            </a:r>
            <a:r>
              <a:rPr sz="2200" spc="5" dirty="0">
                <a:latin typeface="Arial"/>
                <a:cs typeface="Arial"/>
              </a:rPr>
              <a:t> perdida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estos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componentes y </a:t>
            </a:r>
            <a:r>
              <a:rPr sz="2200" dirty="0">
                <a:latin typeface="Arial"/>
                <a:cs typeface="Arial"/>
              </a:rPr>
              <a:t>que el </a:t>
            </a:r>
            <a:r>
              <a:rPr sz="2200" spc="5" dirty="0">
                <a:latin typeface="Arial"/>
                <a:cs typeface="Arial"/>
              </a:rPr>
              <a:t>equipo </a:t>
            </a:r>
            <a:r>
              <a:rPr sz="2200" dirty="0">
                <a:latin typeface="Arial"/>
                <a:cs typeface="Arial"/>
              </a:rPr>
              <a:t>puede operar de </a:t>
            </a:r>
            <a:r>
              <a:rPr sz="2200" spc="-5" dirty="0">
                <a:latin typeface="Arial"/>
                <a:cs typeface="Arial"/>
              </a:rPr>
              <a:t>manera </a:t>
            </a:r>
            <a:r>
              <a:rPr sz="2200" dirty="0">
                <a:latin typeface="Arial"/>
                <a:cs typeface="Arial"/>
              </a:rPr>
              <a:t>segura pero </a:t>
            </a:r>
            <a:r>
              <a:rPr sz="2200" spc="-5" dirty="0">
                <a:latin typeface="Arial"/>
                <a:cs typeface="Arial"/>
              </a:rPr>
              <a:t>se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aproxima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una</a:t>
            </a:r>
            <a:r>
              <a:rPr sz="2200" spc="5" dirty="0">
                <a:latin typeface="Arial"/>
                <a:cs typeface="Arial"/>
              </a:rPr>
              <a:t> condición critica.</a:t>
            </a:r>
            <a:endParaRPr sz="2200" dirty="0">
              <a:latin typeface="Arial"/>
              <a:cs typeface="Arial"/>
            </a:endParaRPr>
          </a:p>
          <a:p>
            <a:pPr marL="469876" marR="9525" indent="-228589" algn="just">
              <a:lnSpc>
                <a:spcPts val="2500"/>
              </a:lnSpc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Disparo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bloqueo</a:t>
            </a:r>
            <a:r>
              <a:rPr sz="22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bajo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medio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extinción del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arco </a:t>
            </a:r>
            <a:r>
              <a:rPr sz="2200" b="1" spc="-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 </a:t>
            </a:r>
            <a:r>
              <a:rPr sz="2200" spc="-5" dirty="0">
                <a:latin typeface="Arial"/>
                <a:cs typeface="Arial"/>
              </a:rPr>
              <a:t>( </a:t>
            </a:r>
            <a:r>
              <a:rPr sz="2200" dirty="0">
                <a:latin typeface="Arial"/>
                <a:cs typeface="Arial"/>
              </a:rPr>
              <a:t>gas </a:t>
            </a:r>
            <a:r>
              <a:rPr sz="2200" spc="-5" dirty="0">
                <a:latin typeface="Arial"/>
                <a:cs typeface="Arial"/>
              </a:rPr>
              <a:t>SF6 , </a:t>
            </a:r>
            <a:r>
              <a:rPr sz="2200" dirty="0">
                <a:latin typeface="Arial"/>
                <a:cs typeface="Arial"/>
              </a:rPr>
              <a:t>aceite </a:t>
            </a:r>
            <a:r>
              <a:rPr sz="2200" spc="-5" dirty="0">
                <a:latin typeface="Arial"/>
                <a:cs typeface="Arial"/>
              </a:rPr>
              <a:t>o </a:t>
            </a:r>
            <a:r>
              <a:rPr sz="2200" dirty="0">
                <a:latin typeface="Arial"/>
                <a:cs typeface="Arial"/>
              </a:rPr>
              <a:t>vació). Indica que </a:t>
            </a:r>
            <a:r>
              <a:rPr sz="2200" spc="5" dirty="0">
                <a:latin typeface="Arial"/>
                <a:cs typeface="Arial"/>
              </a:rPr>
              <a:t>los niveles </a:t>
            </a:r>
            <a:r>
              <a:rPr sz="2200" dirty="0">
                <a:latin typeface="Arial"/>
                <a:cs typeface="Arial"/>
              </a:rPr>
              <a:t>de estos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elementos </a:t>
            </a:r>
            <a:r>
              <a:rPr sz="2200" dirty="0">
                <a:latin typeface="Arial"/>
                <a:cs typeface="Arial"/>
              </a:rPr>
              <a:t>son </a:t>
            </a:r>
            <a:r>
              <a:rPr sz="2200" spc="-11" dirty="0">
                <a:latin typeface="Arial"/>
                <a:cs typeface="Arial"/>
              </a:rPr>
              <a:t>comprometen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seguridad del </a:t>
            </a:r>
            <a:r>
              <a:rPr sz="2200" spc="5" dirty="0">
                <a:latin typeface="Arial"/>
                <a:cs typeface="Arial"/>
              </a:rPr>
              <a:t>equipo </a:t>
            </a:r>
            <a:r>
              <a:rPr sz="2200" spc="-5" dirty="0">
                <a:latin typeface="Arial"/>
                <a:cs typeface="Arial"/>
              </a:rPr>
              <a:t>y </a:t>
            </a:r>
            <a:r>
              <a:rPr sz="2200" dirty="0">
                <a:latin typeface="Arial"/>
                <a:cs typeface="Arial"/>
              </a:rPr>
              <a:t>el </a:t>
            </a:r>
            <a:r>
              <a:rPr sz="2200" spc="-5" dirty="0">
                <a:latin typeface="Arial"/>
                <a:cs typeface="Arial"/>
              </a:rPr>
              <a:t>sistema y se </a:t>
            </a:r>
            <a:r>
              <a:rPr sz="2200" dirty="0">
                <a:latin typeface="Arial"/>
                <a:cs typeface="Arial"/>
              </a:rPr>
              <a:t> da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orden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 disparo del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interruptor </a:t>
            </a:r>
            <a:r>
              <a:rPr sz="2200" spc="-5" dirty="0">
                <a:latin typeface="Arial"/>
                <a:cs typeface="Arial"/>
              </a:rPr>
              <a:t>y </a:t>
            </a:r>
            <a:r>
              <a:rPr sz="2200" spc="5" dirty="0">
                <a:latin typeface="Arial"/>
                <a:cs typeface="Arial"/>
              </a:rPr>
              <a:t>bloqueo </a:t>
            </a:r>
            <a:r>
              <a:rPr sz="2200" dirty="0">
                <a:latin typeface="Arial"/>
                <a:cs typeface="Arial"/>
              </a:rPr>
              <a:t>al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cierre. </a:t>
            </a:r>
            <a:r>
              <a:rPr sz="2200" spc="-5" dirty="0">
                <a:latin typeface="Arial"/>
                <a:cs typeface="Arial"/>
              </a:rPr>
              <a:t>( </a:t>
            </a:r>
            <a:r>
              <a:rPr sz="2200" spc="5" dirty="0">
                <a:latin typeface="Arial"/>
                <a:cs typeface="Arial"/>
              </a:rPr>
              <a:t>algunos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fabricantes </a:t>
            </a:r>
            <a:r>
              <a:rPr sz="2200" spc="-5" dirty="0">
                <a:latin typeface="Arial"/>
                <a:cs typeface="Arial"/>
              </a:rPr>
              <a:t>programan </a:t>
            </a:r>
            <a:r>
              <a:rPr sz="2200" dirty="0">
                <a:latin typeface="Arial"/>
                <a:cs typeface="Arial"/>
              </a:rPr>
              <a:t>el </a:t>
            </a:r>
            <a:r>
              <a:rPr sz="2200" spc="5" dirty="0">
                <a:latin typeface="Arial"/>
                <a:cs typeface="Arial"/>
              </a:rPr>
              <a:t>equipo </a:t>
            </a:r>
            <a:r>
              <a:rPr sz="2200" dirty="0">
                <a:latin typeface="Arial"/>
                <a:cs typeface="Arial"/>
              </a:rPr>
              <a:t>para evitar que el interruptor dispare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 </a:t>
            </a:r>
            <a:r>
              <a:rPr sz="2200" dirty="0" err="1">
                <a:latin typeface="Arial"/>
                <a:cs typeface="Arial"/>
              </a:rPr>
              <a:t>esa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5" dirty="0" err="1" smtClean="0">
                <a:latin typeface="Arial"/>
                <a:cs typeface="Arial"/>
              </a:rPr>
              <a:t>condición</a:t>
            </a:r>
            <a:r>
              <a:rPr sz="2200" spc="5" dirty="0" smtClean="0">
                <a:latin typeface="Arial"/>
                <a:cs typeface="Arial"/>
              </a:rPr>
              <a:t>)</a:t>
            </a:r>
            <a:endParaRPr lang="es-AR" sz="2200" spc="5" dirty="0" smtClean="0">
              <a:latin typeface="Arial"/>
              <a:cs typeface="Arial"/>
            </a:endParaRPr>
          </a:p>
          <a:p>
            <a:pPr marL="469876" marR="9525" indent="-228589" algn="just">
              <a:lnSpc>
                <a:spcPts val="2500"/>
              </a:lnSpc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sz="22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Alarma</a:t>
            </a:r>
            <a:r>
              <a:rPr sz="22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 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mecanismo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operación</a:t>
            </a:r>
            <a:r>
              <a:rPr sz="2200" dirty="0">
                <a:latin typeface="Arial"/>
                <a:cs typeface="Arial"/>
              </a:rPr>
              <a:t>. </a:t>
            </a:r>
            <a:r>
              <a:rPr sz="2200" spc="-11" dirty="0">
                <a:latin typeface="Arial"/>
                <a:cs typeface="Arial"/>
              </a:rPr>
              <a:t>Se </a:t>
            </a:r>
            <a:r>
              <a:rPr sz="2200" dirty="0">
                <a:latin typeface="Arial"/>
                <a:cs typeface="Arial"/>
              </a:rPr>
              <a:t>presenta cuando hay una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anomalía</a:t>
            </a:r>
            <a:r>
              <a:rPr sz="2200" dirty="0">
                <a:latin typeface="Arial"/>
                <a:cs typeface="Arial"/>
              </a:rPr>
              <a:t> en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sistema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operación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interruptor,</a:t>
            </a:r>
            <a:r>
              <a:rPr sz="2200" spc="33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puede</a:t>
            </a:r>
            <a:r>
              <a:rPr sz="2200" spc="3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ser </a:t>
            </a:r>
            <a:r>
              <a:rPr sz="2200" spc="5" dirty="0">
                <a:latin typeface="Arial"/>
                <a:cs typeface="Arial"/>
              </a:rPr>
              <a:t> perdida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aceite,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daño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</a:t>
            </a:r>
            <a:r>
              <a:rPr sz="2200" spc="7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bombas,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resortes</a:t>
            </a:r>
            <a:r>
              <a:rPr sz="2200" spc="7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destensados.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que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dirty="0" smtClean="0">
                <a:latin typeface="Arial"/>
                <a:cs typeface="Arial"/>
              </a:rPr>
              <a:t>el</a:t>
            </a:r>
            <a:r>
              <a:rPr lang="es-AR" sz="2200" dirty="0" smtClean="0">
                <a:latin typeface="Arial"/>
                <a:cs typeface="Arial"/>
              </a:rPr>
              <a:t> </a:t>
            </a:r>
            <a:r>
              <a:rPr lang="es-AR" sz="2200" spc="5" dirty="0" smtClean="0">
                <a:latin typeface="Arial"/>
                <a:cs typeface="Arial"/>
              </a:rPr>
              <a:t>equipo</a:t>
            </a:r>
            <a:r>
              <a:rPr lang="es-AR" sz="2200" spc="11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puede</a:t>
            </a:r>
            <a:r>
              <a:rPr lang="es-AR" sz="2200" spc="5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operar</a:t>
            </a:r>
            <a:r>
              <a:rPr lang="es-AR" sz="2200" spc="5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de</a:t>
            </a:r>
            <a:r>
              <a:rPr lang="es-AR" sz="2200" spc="5" dirty="0" smtClean="0">
                <a:latin typeface="Arial"/>
                <a:cs typeface="Arial"/>
              </a:rPr>
              <a:t> </a:t>
            </a:r>
            <a:r>
              <a:rPr lang="es-AR" sz="2200" spc="-5" dirty="0" smtClean="0">
                <a:latin typeface="Arial"/>
                <a:cs typeface="Arial"/>
              </a:rPr>
              <a:t>manera</a:t>
            </a:r>
            <a:r>
              <a:rPr lang="es-AR" sz="2200" dirty="0" smtClean="0">
                <a:latin typeface="Arial"/>
                <a:cs typeface="Arial"/>
              </a:rPr>
              <a:t> segura</a:t>
            </a:r>
            <a:r>
              <a:rPr lang="es-AR" sz="2200" spc="5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pero</a:t>
            </a:r>
            <a:r>
              <a:rPr lang="es-AR" sz="2200" spc="5" dirty="0" smtClean="0">
                <a:latin typeface="Arial"/>
                <a:cs typeface="Arial"/>
              </a:rPr>
              <a:t> </a:t>
            </a:r>
            <a:r>
              <a:rPr lang="es-AR" sz="2200" spc="-5" dirty="0" smtClean="0">
                <a:latin typeface="Arial"/>
                <a:cs typeface="Arial"/>
              </a:rPr>
              <a:t>se</a:t>
            </a:r>
            <a:r>
              <a:rPr lang="es-AR" sz="2200" dirty="0" smtClean="0">
                <a:latin typeface="Arial"/>
                <a:cs typeface="Arial"/>
              </a:rPr>
              <a:t> </a:t>
            </a:r>
            <a:r>
              <a:rPr lang="es-AR" sz="2200" spc="-5" dirty="0" smtClean="0">
                <a:latin typeface="Arial"/>
                <a:cs typeface="Arial"/>
              </a:rPr>
              <a:t>aproxima</a:t>
            </a:r>
            <a:r>
              <a:rPr lang="es-AR" sz="2200" dirty="0" smtClean="0">
                <a:latin typeface="Arial"/>
                <a:cs typeface="Arial"/>
              </a:rPr>
              <a:t> </a:t>
            </a:r>
            <a:r>
              <a:rPr lang="es-AR" sz="2200" spc="-5" dirty="0" smtClean="0">
                <a:latin typeface="Arial"/>
                <a:cs typeface="Arial"/>
              </a:rPr>
              <a:t>a</a:t>
            </a:r>
            <a:r>
              <a:rPr lang="es-AR" sz="2200" dirty="0" smtClean="0">
                <a:latin typeface="Arial"/>
                <a:cs typeface="Arial"/>
              </a:rPr>
              <a:t> una </a:t>
            </a:r>
            <a:r>
              <a:rPr lang="es-AR" sz="2200" spc="5" dirty="0" smtClean="0">
                <a:latin typeface="Arial"/>
                <a:cs typeface="Arial"/>
              </a:rPr>
              <a:t> condición</a:t>
            </a:r>
            <a:r>
              <a:rPr lang="es-AR" sz="2200" dirty="0" smtClean="0">
                <a:latin typeface="Arial"/>
                <a:cs typeface="Arial"/>
              </a:rPr>
              <a:t> </a:t>
            </a:r>
            <a:r>
              <a:rPr lang="es-AR" sz="2200" spc="5" dirty="0" smtClean="0">
                <a:latin typeface="Arial"/>
                <a:cs typeface="Arial"/>
              </a:rPr>
              <a:t>critica.</a:t>
            </a:r>
          </a:p>
          <a:p>
            <a:pPr marL="469876" marR="9525" indent="-228589" algn="just">
              <a:lnSpc>
                <a:spcPts val="2500"/>
              </a:lnSpc>
              <a:spcBef>
                <a:spcPts val="35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Disparo</a:t>
            </a:r>
            <a:r>
              <a:rPr lang="es-AR" sz="2200" b="1" spc="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bloqueo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</a:t>
            </a:r>
            <a:r>
              <a:rPr lang="es-AR" sz="2200" b="1" spc="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lang="es-AR" sz="2200" b="1" spc="19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mecanismo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lang="es-AR" sz="2200" b="1" spc="1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operación</a:t>
            </a:r>
            <a:r>
              <a:rPr lang="es-AR" sz="2200" dirty="0" smtClean="0">
                <a:latin typeface="Arial"/>
                <a:cs typeface="Arial"/>
              </a:rPr>
              <a:t>.</a:t>
            </a:r>
            <a:r>
              <a:rPr lang="es-AR" sz="2200" spc="151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Perdida </a:t>
            </a:r>
            <a:r>
              <a:rPr lang="es-AR" sz="2200" spc="-325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de </a:t>
            </a:r>
            <a:r>
              <a:rPr lang="es-AR" sz="2200" spc="5" dirty="0" smtClean="0">
                <a:latin typeface="Arial"/>
                <a:cs typeface="Arial"/>
              </a:rPr>
              <a:t>las condiciones </a:t>
            </a:r>
            <a:r>
              <a:rPr lang="es-AR" sz="2200" dirty="0" smtClean="0">
                <a:latin typeface="Arial"/>
                <a:cs typeface="Arial"/>
              </a:rPr>
              <a:t>de </a:t>
            </a:r>
            <a:r>
              <a:rPr lang="es-AR" sz="2200" spc="-5" dirty="0" smtClean="0">
                <a:latin typeface="Arial"/>
                <a:cs typeface="Arial"/>
              </a:rPr>
              <a:t>maniobra </a:t>
            </a:r>
            <a:r>
              <a:rPr lang="es-AR" sz="2200" dirty="0" smtClean="0">
                <a:latin typeface="Arial"/>
                <a:cs typeface="Arial"/>
              </a:rPr>
              <a:t>del </a:t>
            </a:r>
            <a:r>
              <a:rPr lang="es-AR" sz="2200" spc="5" dirty="0" smtClean="0">
                <a:latin typeface="Arial"/>
                <a:cs typeface="Arial"/>
              </a:rPr>
              <a:t>equipo. </a:t>
            </a:r>
            <a:r>
              <a:rPr lang="es-AR" sz="2200" spc="-11" dirty="0" smtClean="0">
                <a:latin typeface="Arial"/>
                <a:cs typeface="Arial"/>
              </a:rPr>
              <a:t>El </a:t>
            </a:r>
            <a:r>
              <a:rPr lang="es-AR" sz="2200" spc="5" dirty="0" smtClean="0">
                <a:latin typeface="Arial"/>
                <a:cs typeface="Arial"/>
              </a:rPr>
              <a:t>equipo </a:t>
            </a:r>
            <a:r>
              <a:rPr lang="es-AR" sz="2200" spc="-5" dirty="0" smtClean="0">
                <a:latin typeface="Arial"/>
                <a:cs typeface="Arial"/>
              </a:rPr>
              <a:t>se </a:t>
            </a:r>
            <a:r>
              <a:rPr lang="es-AR" sz="2200" spc="5" dirty="0" smtClean="0">
                <a:latin typeface="Arial"/>
                <a:cs typeface="Arial"/>
              </a:rPr>
              <a:t>bloquea </a:t>
            </a:r>
            <a:r>
              <a:rPr lang="es-AR" sz="2200" dirty="0" smtClean="0">
                <a:latin typeface="Arial"/>
                <a:cs typeface="Arial"/>
              </a:rPr>
              <a:t>para </a:t>
            </a:r>
            <a:r>
              <a:rPr lang="es-AR" sz="2200" spc="-320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el</a:t>
            </a:r>
            <a:r>
              <a:rPr lang="es-AR" sz="2200" spc="15" dirty="0" smtClean="0">
                <a:latin typeface="Arial"/>
                <a:cs typeface="Arial"/>
              </a:rPr>
              <a:t> </a:t>
            </a:r>
            <a:r>
              <a:rPr lang="es-AR" sz="2200" dirty="0" smtClean="0">
                <a:latin typeface="Arial"/>
                <a:cs typeface="Arial"/>
              </a:rPr>
              <a:t>cierre</a:t>
            </a:r>
          </a:p>
          <a:p>
            <a:pPr marL="469876" marR="10794" indent="-228589" algn="just">
              <a:lnSpc>
                <a:spcPts val="2400"/>
              </a:lnSpc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8800" y="609600"/>
            <a:ext cx="16459200" cy="9079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600"/>
              </a:lnSpc>
              <a:spcBef>
                <a:spcPts val="100"/>
              </a:spcBef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4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</a:t>
            </a:r>
            <a:r>
              <a:rPr sz="2400" b="1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es-AR" sz="2400" b="1" spc="-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5715" indent="42543" algn="just">
              <a:lnSpc>
                <a:spcPts val="2600"/>
              </a:lnSpc>
              <a:spcBef>
                <a:spcPts val="65"/>
              </a:spcBef>
            </a:pPr>
            <a:r>
              <a:rPr sz="2400" spc="-5" dirty="0" err="1" smtClean="0">
                <a:latin typeface="Arial"/>
                <a:cs typeface="Arial"/>
              </a:rPr>
              <a:t>Estos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 </a:t>
            </a:r>
            <a:r>
              <a:rPr sz="2400" dirty="0">
                <a:latin typeface="Arial"/>
                <a:cs typeface="Arial"/>
              </a:rPr>
              <a:t>presentan </a:t>
            </a:r>
            <a:r>
              <a:rPr sz="2400" spc="-5" dirty="0">
                <a:latin typeface="Arial"/>
                <a:cs typeface="Arial"/>
              </a:rPr>
              <a:t>alarmas </a:t>
            </a:r>
            <a:r>
              <a:rPr sz="2400" dirty="0">
                <a:latin typeface="Arial"/>
                <a:cs typeface="Arial"/>
              </a:rPr>
              <a:t>sobre </a:t>
            </a:r>
            <a:r>
              <a:rPr sz="2400" spc="-5" dirty="0">
                <a:latin typeface="Arial"/>
                <a:cs typeface="Arial"/>
              </a:rPr>
              <a:t>su </a:t>
            </a:r>
            <a:r>
              <a:rPr sz="2400" spc="5" dirty="0">
                <a:latin typeface="Arial"/>
                <a:cs typeface="Arial"/>
              </a:rPr>
              <a:t>condición </a:t>
            </a:r>
            <a:r>
              <a:rPr sz="2400" dirty="0">
                <a:latin typeface="Arial"/>
                <a:cs typeface="Arial"/>
              </a:rPr>
              <a:t>de funcionamiento que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pueden</a:t>
            </a:r>
            <a:r>
              <a:rPr sz="2400" spc="5" dirty="0">
                <a:latin typeface="Arial"/>
                <a:cs typeface="Arial"/>
              </a:rPr>
              <a:t> clasificar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 siguiente </a:t>
            </a:r>
            <a:r>
              <a:rPr sz="2400" spc="-5" dirty="0" err="1">
                <a:latin typeface="Arial"/>
                <a:cs typeface="Arial"/>
              </a:rPr>
              <a:t>manera</a:t>
            </a:r>
            <a:r>
              <a:rPr sz="2400" spc="-5" dirty="0" smtClean="0">
                <a:latin typeface="Arial"/>
                <a:cs typeface="Arial"/>
              </a:rPr>
              <a:t>:</a:t>
            </a:r>
            <a:endParaRPr lang="es-AR" sz="2400" spc="-5" dirty="0" smtClean="0">
              <a:latin typeface="Arial"/>
              <a:cs typeface="Arial"/>
            </a:endParaRPr>
          </a:p>
          <a:p>
            <a:pPr marL="12700" marR="5715" indent="42543" algn="just">
              <a:lnSpc>
                <a:spcPts val="2600"/>
              </a:lnSpc>
              <a:spcBef>
                <a:spcPts val="65"/>
              </a:spcBef>
            </a:pPr>
            <a:endParaRPr sz="2400" dirty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20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spc="-11" dirty="0">
                <a:latin typeface="Arial"/>
                <a:cs typeface="Arial"/>
              </a:rPr>
              <a:t>Alarmas </a:t>
            </a:r>
            <a:r>
              <a:rPr sz="2400" b="1" dirty="0">
                <a:latin typeface="Arial"/>
                <a:cs typeface="Arial"/>
              </a:rPr>
              <a:t>altas </a:t>
            </a:r>
            <a:r>
              <a:rPr sz="2400" b="1" spc="-5" dirty="0">
                <a:latin typeface="Arial"/>
                <a:cs typeface="Arial"/>
              </a:rPr>
              <a:t>temperaturas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devanado y </a:t>
            </a:r>
            <a:r>
              <a:rPr sz="2400" b="1" dirty="0">
                <a:latin typeface="Arial"/>
                <a:cs typeface="Arial"/>
              </a:rPr>
              <a:t>aceite</a:t>
            </a:r>
            <a:r>
              <a:rPr sz="2400" dirty="0">
                <a:latin typeface="Arial"/>
                <a:cs typeface="Arial"/>
              </a:rPr>
              <a:t>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-5" dirty="0">
                <a:latin typeface="Arial"/>
                <a:cs typeface="Arial"/>
              </a:rPr>
              <a:t>temperaturas </a:t>
            </a:r>
            <a:r>
              <a:rPr sz="2400" dirty="0">
                <a:latin typeface="Arial"/>
                <a:cs typeface="Arial"/>
              </a:rPr>
              <a:t>del aceite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devanados han </a:t>
            </a:r>
            <a:r>
              <a:rPr sz="2400" spc="5" dirty="0">
                <a:latin typeface="Arial"/>
                <a:cs typeface="Arial"/>
              </a:rPr>
              <a:t>llegado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limite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establecido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</a:t>
            </a:r>
            <a:r>
              <a:rPr sz="2400" b="1" spc="7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fabricante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equipo.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Generalmente</a:t>
            </a:r>
            <a:r>
              <a:rPr lang="es-AR" sz="2400" b="1" spc="-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95oC.</a:t>
            </a:r>
            <a:endParaRPr lang="es-AR" sz="2400" b="1" dirty="0" smtClean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20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51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dirty="0">
                <a:latin typeface="Arial"/>
                <a:cs typeface="Arial"/>
              </a:rPr>
              <a:t>Disparo altas </a:t>
            </a:r>
            <a:r>
              <a:rPr sz="2400" b="1" spc="-5" dirty="0">
                <a:latin typeface="Arial"/>
                <a:cs typeface="Arial"/>
              </a:rPr>
              <a:t>temperaturas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devanado y </a:t>
            </a:r>
            <a:r>
              <a:rPr sz="2400" b="1" dirty="0">
                <a:latin typeface="Arial"/>
                <a:cs typeface="Arial"/>
              </a:rPr>
              <a:t>aceite</a:t>
            </a:r>
            <a:r>
              <a:rPr sz="2400" dirty="0">
                <a:latin typeface="Arial"/>
                <a:cs typeface="Arial"/>
              </a:rPr>
              <a:t>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-5" dirty="0">
                <a:latin typeface="Arial"/>
                <a:cs typeface="Arial"/>
              </a:rPr>
              <a:t>temperaturas </a:t>
            </a:r>
            <a:r>
              <a:rPr sz="2400" dirty="0">
                <a:latin typeface="Arial"/>
                <a:cs typeface="Arial"/>
              </a:rPr>
              <a:t>del aceite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devanados han </a:t>
            </a:r>
            <a:r>
              <a:rPr sz="2400" spc="5" dirty="0">
                <a:latin typeface="Arial"/>
                <a:cs typeface="Arial"/>
              </a:rPr>
              <a:t>llegado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 limite </a:t>
            </a:r>
            <a:r>
              <a:rPr sz="2400" b="1" spc="-5" dirty="0">
                <a:latin typeface="Arial"/>
                <a:cs typeface="Arial"/>
              </a:rPr>
              <a:t>máximo </a:t>
            </a:r>
            <a:r>
              <a:rPr sz="2400" dirty="0">
                <a:latin typeface="Arial"/>
                <a:cs typeface="Arial"/>
              </a:rPr>
              <a:t>establecido por el fabricante del </a:t>
            </a:r>
            <a:r>
              <a:rPr sz="2400" spc="5" dirty="0">
                <a:latin typeface="Arial"/>
                <a:cs typeface="Arial"/>
              </a:rPr>
              <a:t>equipo. </a:t>
            </a:r>
            <a:r>
              <a:rPr sz="2400" dirty="0">
                <a:latin typeface="Arial"/>
                <a:cs typeface="Arial"/>
              </a:rPr>
              <a:t>Generalmente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105 </a:t>
            </a:r>
            <a:r>
              <a:rPr sz="2400" dirty="0" err="1">
                <a:latin typeface="Arial"/>
                <a:cs typeface="Arial"/>
              </a:rPr>
              <a:t>oC</a:t>
            </a:r>
            <a:r>
              <a:rPr sz="2400" dirty="0" err="1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51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spc="-11" dirty="0">
                <a:latin typeface="Arial"/>
                <a:cs typeface="Arial"/>
              </a:rPr>
              <a:t>Alarma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Relé </a:t>
            </a:r>
            <a:r>
              <a:rPr sz="2400" b="1" spc="-5" dirty="0">
                <a:latin typeface="Arial"/>
                <a:cs typeface="Arial"/>
              </a:rPr>
              <a:t>Buchholz</a:t>
            </a:r>
            <a:r>
              <a:rPr sz="2400" spc="-5" dirty="0">
                <a:latin typeface="Arial"/>
                <a:cs typeface="Arial"/>
              </a:rPr>
              <a:t>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 cuando hay un </a:t>
            </a:r>
            <a:r>
              <a:rPr sz="2400" spc="5" dirty="0">
                <a:latin typeface="Arial"/>
                <a:cs typeface="Arial"/>
              </a:rPr>
              <a:t>leve </a:t>
            </a:r>
            <a:r>
              <a:rPr sz="2400" spc="-5" dirty="0">
                <a:latin typeface="Arial"/>
                <a:cs typeface="Arial"/>
              </a:rPr>
              <a:t>movimiento 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burbujas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en el aceite del transformador, producto de un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corto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espiras.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requiere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atención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inmediata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personal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mantenimiento.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presentar después de un </a:t>
            </a:r>
            <a:r>
              <a:rPr sz="2400" spc="-5" dirty="0">
                <a:latin typeface="Arial"/>
                <a:cs typeface="Arial"/>
              </a:rPr>
              <a:t>movimiento </a:t>
            </a:r>
            <a:r>
              <a:rPr sz="2400" spc="5" dirty="0">
                <a:latin typeface="Arial"/>
                <a:cs typeface="Arial"/>
              </a:rPr>
              <a:t>telúrico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no esta </a:t>
            </a:r>
            <a:r>
              <a:rPr sz="2400" spc="5" dirty="0">
                <a:latin typeface="Arial"/>
                <a:cs typeface="Arial"/>
              </a:rPr>
              <a:t>asociada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 daños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equipo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s-AR" sz="2400" spc="5" dirty="0" smtClean="0">
              <a:latin typeface="Arial"/>
              <a:cs typeface="Arial"/>
            </a:endParaRPr>
          </a:p>
          <a:p>
            <a:pPr marL="469876" marR="5715" indent="-228589" algn="just">
              <a:lnSpc>
                <a:spcPts val="26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5080" indent="-228589" algn="just">
              <a:lnSpc>
                <a:spcPts val="2600"/>
              </a:lnSpc>
              <a:spcBef>
                <a:spcPts val="15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dirty="0">
                <a:latin typeface="Arial"/>
                <a:cs typeface="Arial"/>
              </a:rPr>
              <a:t>disparo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Relé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Buchholz</a:t>
            </a:r>
            <a:r>
              <a:rPr sz="2400" spc="-5" dirty="0">
                <a:latin typeface="Arial"/>
                <a:cs typeface="Arial"/>
              </a:rPr>
              <a:t>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hay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movimiento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burbujas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transformador,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producto de un corto entre espiras. </a:t>
            </a:r>
            <a:r>
              <a:rPr sz="2400" b="1" spc="-11" dirty="0">
                <a:latin typeface="Arial"/>
                <a:cs typeface="Arial"/>
              </a:rPr>
              <a:t>El </a:t>
            </a:r>
            <a:r>
              <a:rPr sz="2400" b="1" dirty="0">
                <a:latin typeface="Arial"/>
                <a:cs typeface="Arial"/>
              </a:rPr>
              <a:t>equipo </a:t>
            </a:r>
            <a:r>
              <a:rPr sz="2400" b="1" spc="-11" dirty="0">
                <a:latin typeface="Arial"/>
                <a:cs typeface="Arial"/>
              </a:rPr>
              <a:t>no </a:t>
            </a:r>
            <a:r>
              <a:rPr sz="2400" b="1" dirty="0">
                <a:latin typeface="Arial"/>
                <a:cs typeface="Arial"/>
              </a:rPr>
              <a:t>debe </a:t>
            </a:r>
            <a:r>
              <a:rPr sz="2400" b="1" spc="-5" dirty="0">
                <a:latin typeface="Arial"/>
                <a:cs typeface="Arial"/>
              </a:rPr>
              <a:t>energizarse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nuevamente</a:t>
            </a:r>
            <a:r>
              <a:rPr sz="2400" b="1" spc="-5" dirty="0">
                <a:latin typeface="Arial"/>
                <a:cs typeface="Arial"/>
              </a:rPr>
              <a:t> y </a:t>
            </a:r>
            <a:r>
              <a:rPr sz="2400" b="1" dirty="0">
                <a:latin typeface="Arial"/>
                <a:cs typeface="Arial"/>
              </a:rPr>
              <a:t>se debe tomar </a:t>
            </a:r>
            <a:r>
              <a:rPr sz="2400" b="1" spc="-5" dirty="0">
                <a:latin typeface="Arial"/>
                <a:cs typeface="Arial"/>
              </a:rPr>
              <a:t>muestras </a:t>
            </a:r>
            <a:r>
              <a:rPr sz="2400" b="1" dirty="0">
                <a:latin typeface="Arial"/>
                <a:cs typeface="Arial"/>
              </a:rPr>
              <a:t>de aceite para </a:t>
            </a:r>
            <a:r>
              <a:rPr sz="2400" b="1" spc="-5" dirty="0">
                <a:latin typeface="Arial"/>
                <a:cs typeface="Arial"/>
              </a:rPr>
              <a:t>análisis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cromatografico</a:t>
            </a:r>
            <a:r>
              <a:rPr sz="2400" b="1" dirty="0" smtClean="0">
                <a:latin typeface="Arial"/>
                <a:cs typeface="Arial"/>
              </a:rPr>
              <a:t>.</a:t>
            </a:r>
            <a:endParaRPr lang="es-AR" sz="2400" b="1" dirty="0" smtClean="0">
              <a:latin typeface="Arial"/>
              <a:cs typeface="Arial"/>
            </a:endParaRPr>
          </a:p>
          <a:p>
            <a:pPr marL="469876" marR="5080" indent="-228589" algn="just">
              <a:lnSpc>
                <a:spcPts val="2600"/>
              </a:lnSpc>
              <a:spcBef>
                <a:spcPts val="15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5080" indent="-228589" algn="just">
              <a:lnSpc>
                <a:spcPts val="26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dirty="0">
                <a:latin typeface="Arial"/>
                <a:cs typeface="Arial"/>
              </a:rPr>
              <a:t>Disparo </a:t>
            </a:r>
            <a:r>
              <a:rPr sz="2400" b="1" spc="-5" dirty="0">
                <a:latin typeface="Arial"/>
                <a:cs typeface="Arial"/>
              </a:rPr>
              <a:t>rele diferencial.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 cuando el </a:t>
            </a:r>
            <a:r>
              <a:rPr sz="2400" spc="5" dirty="0">
                <a:latin typeface="Arial"/>
                <a:cs typeface="Arial"/>
              </a:rPr>
              <a:t>rele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detectado un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desbalance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fluyen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devanados.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asociado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un daño grave </a:t>
            </a:r>
            <a:r>
              <a:rPr sz="2400" spc="5" dirty="0">
                <a:latin typeface="Arial"/>
                <a:cs typeface="Arial"/>
              </a:rPr>
              <a:t>interno</a:t>
            </a:r>
            <a:r>
              <a:rPr sz="2400" b="1" spc="5" dirty="0">
                <a:latin typeface="Arial"/>
                <a:cs typeface="Arial"/>
              </a:rPr>
              <a:t>. </a:t>
            </a:r>
            <a:r>
              <a:rPr sz="2400" b="1" spc="-11" dirty="0">
                <a:latin typeface="Arial"/>
                <a:cs typeface="Arial"/>
              </a:rPr>
              <a:t>El </a:t>
            </a:r>
            <a:r>
              <a:rPr sz="2400" b="1" dirty="0">
                <a:latin typeface="Arial"/>
                <a:cs typeface="Arial"/>
              </a:rPr>
              <a:t>equipo </a:t>
            </a:r>
            <a:r>
              <a:rPr sz="2400" b="1" spc="-11" dirty="0">
                <a:latin typeface="Arial"/>
                <a:cs typeface="Arial"/>
              </a:rPr>
              <a:t>no </a:t>
            </a:r>
            <a:r>
              <a:rPr sz="2400" b="1" dirty="0">
                <a:latin typeface="Arial"/>
                <a:cs typeface="Arial"/>
              </a:rPr>
              <a:t>debe </a:t>
            </a:r>
            <a:r>
              <a:rPr sz="2400" b="1" spc="-5" dirty="0">
                <a:latin typeface="Arial"/>
                <a:cs typeface="Arial"/>
              </a:rPr>
              <a:t>energizarse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1" dirty="0" err="1">
                <a:latin typeface="Arial"/>
                <a:cs typeface="Arial"/>
              </a:rPr>
              <a:t>nuevamente</a:t>
            </a:r>
            <a:r>
              <a:rPr sz="2400" b="1" spc="-11" dirty="0" smtClean="0">
                <a:latin typeface="Arial"/>
                <a:cs typeface="Arial"/>
              </a:rPr>
              <a:t>.</a:t>
            </a:r>
            <a:endParaRPr lang="es-AR" sz="2400" b="1" spc="-11" dirty="0" smtClean="0">
              <a:latin typeface="Arial"/>
              <a:cs typeface="Arial"/>
            </a:endParaRPr>
          </a:p>
          <a:p>
            <a:pPr marL="469876" marR="5080" indent="-228589" algn="just">
              <a:lnSpc>
                <a:spcPts val="26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6985" indent="-228589" algn="just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dirty="0">
                <a:latin typeface="Arial"/>
                <a:cs typeface="Arial"/>
              </a:rPr>
              <a:t>Disparo sobrepresión.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 cuando hay una sobrepresión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súbita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cuba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 o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cambiador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tomas.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El</a:t>
            </a:r>
            <a:r>
              <a:rPr sz="2400" b="1" dirty="0">
                <a:latin typeface="Arial"/>
                <a:cs typeface="Arial"/>
              </a:rPr>
              <a:t> equipo</a:t>
            </a:r>
            <a:r>
              <a:rPr sz="2400" b="1" spc="11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no</a:t>
            </a:r>
            <a:r>
              <a:rPr sz="2400" b="1" spc="1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debe</a:t>
            </a:r>
            <a:r>
              <a:rPr sz="2400" b="1" spc="1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energizarse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1" dirty="0" err="1">
                <a:latin typeface="Arial"/>
                <a:cs typeface="Arial"/>
              </a:rPr>
              <a:t>nuevamente</a:t>
            </a:r>
            <a:r>
              <a:rPr sz="2400" b="1" spc="-11" dirty="0" smtClean="0">
                <a:latin typeface="Arial"/>
                <a:cs typeface="Arial"/>
              </a:rPr>
              <a:t>.</a:t>
            </a:r>
            <a:endParaRPr lang="es-AR" sz="2400" b="1" spc="-11" dirty="0" smtClean="0">
              <a:latin typeface="Arial"/>
              <a:cs typeface="Arial"/>
            </a:endParaRPr>
          </a:p>
          <a:p>
            <a:pPr marL="469876" marR="6985" indent="-228589" algn="just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6985" indent="-228589" algn="just">
              <a:lnSpc>
                <a:spcPts val="2600"/>
              </a:lnSpc>
              <a:spcBef>
                <a:spcPts val="60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spc="-11" dirty="0">
                <a:latin typeface="Arial"/>
                <a:cs typeface="Arial"/>
              </a:rPr>
              <a:t>Alarma </a:t>
            </a:r>
            <a:r>
              <a:rPr sz="2400" b="1" dirty="0">
                <a:latin typeface="Arial"/>
                <a:cs typeface="Arial"/>
              </a:rPr>
              <a:t>bajo </a:t>
            </a:r>
            <a:r>
              <a:rPr sz="2400" b="1" spc="-11" dirty="0">
                <a:latin typeface="Arial"/>
                <a:cs typeface="Arial"/>
              </a:rPr>
              <a:t>nivel </a:t>
            </a:r>
            <a:r>
              <a:rPr sz="2400" b="1" dirty="0">
                <a:latin typeface="Arial"/>
                <a:cs typeface="Arial"/>
              </a:rPr>
              <a:t>de aceite.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presenta cuando el nivel del aceite </a:t>
            </a:r>
            <a:r>
              <a:rPr sz="2400" spc="5" dirty="0">
                <a:latin typeface="Arial"/>
                <a:cs typeface="Arial"/>
              </a:rPr>
              <a:t> aislante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disminuido.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Es </a:t>
            </a:r>
            <a:r>
              <a:rPr sz="2400" spc="5" dirty="0">
                <a:latin typeface="Arial"/>
                <a:cs typeface="Arial"/>
              </a:rPr>
              <a:t>posible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este presentando una fuga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aceite.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533400"/>
            <a:ext cx="16535400" cy="9117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00"/>
              </a:lnSpc>
              <a:spcBef>
                <a:spcPts val="100"/>
              </a:spcBef>
            </a:pP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SERVICIOS</a:t>
            </a:r>
            <a:r>
              <a:rPr sz="24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AUXILIARES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ts val="2600"/>
              </a:lnSpc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600"/>
              </a:lnSpc>
            </a:pP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 </a:t>
            </a:r>
            <a:r>
              <a:rPr sz="2400" dirty="0">
                <a:latin typeface="Arial"/>
                <a:cs typeface="Arial"/>
              </a:rPr>
              <a:t>esta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compuesto </a:t>
            </a:r>
            <a:r>
              <a:rPr sz="2400" spc="5" dirty="0" err="1">
                <a:latin typeface="Arial"/>
                <a:cs typeface="Arial"/>
              </a:rPr>
              <a:t>por</a:t>
            </a:r>
            <a:r>
              <a:rPr sz="2400" b="1" spc="5" dirty="0" smtClean="0">
                <a:latin typeface="Arial"/>
                <a:cs typeface="Arial"/>
              </a:rPr>
              <a:t>:</a:t>
            </a:r>
            <a:endParaRPr lang="en-US" sz="2400" b="1" spc="5" dirty="0" smtClean="0">
              <a:latin typeface="Arial"/>
              <a:cs typeface="Arial"/>
            </a:endParaRPr>
          </a:p>
          <a:p>
            <a:pPr marL="12700">
              <a:lnSpc>
                <a:spcPts val="2600"/>
              </a:lnSpc>
            </a:pPr>
            <a:endParaRPr sz="2400" dirty="0">
              <a:latin typeface="Arial"/>
              <a:cs typeface="Arial"/>
            </a:endParaRPr>
          </a:p>
          <a:p>
            <a:pPr marL="469876" indent="-228589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>
                <a:latin typeface="Arial"/>
                <a:cs typeface="Arial"/>
              </a:rPr>
              <a:t>Sistema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 err="1">
                <a:latin typeface="Arial"/>
                <a:cs typeface="Arial"/>
              </a:rPr>
              <a:t>corriente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alterna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469876" indent="-228589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927054" marR="7620" lvl="1" indent="-228589">
              <a:lnSpc>
                <a:spcPts val="2600"/>
              </a:lnSpc>
              <a:spcBef>
                <a:spcPts val="65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perdida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alimentación.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pierden las</a:t>
            </a:r>
            <a:r>
              <a:rPr sz="2400" dirty="0">
                <a:latin typeface="Arial"/>
                <a:cs typeface="Arial"/>
              </a:rPr>
              <a:t> fuentes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927054" marR="7620" lvl="1" indent="-228589">
              <a:lnSpc>
                <a:spcPts val="2600"/>
              </a:lnSpc>
              <a:spcBef>
                <a:spcPts val="65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endParaRPr sz="2400" dirty="0">
              <a:latin typeface="Arial"/>
              <a:cs typeface="Arial"/>
            </a:endParaRPr>
          </a:p>
          <a:p>
            <a:pPr marL="927054" lvl="1" indent="-228589">
              <a:lnSpc>
                <a:spcPts val="2600"/>
              </a:lnSpc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activación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planta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diesel.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pierde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fuente</a:t>
            </a:r>
          </a:p>
          <a:p>
            <a:pPr marL="927054" marR="7620">
              <a:lnSpc>
                <a:spcPts val="2600"/>
              </a:lnSpc>
              <a:spcBef>
                <a:spcPts val="55"/>
              </a:spcBef>
            </a:pPr>
            <a:r>
              <a:rPr sz="2400" spc="5" dirty="0">
                <a:latin typeface="Arial"/>
                <a:cs typeface="Arial"/>
              </a:rPr>
              <a:t>principal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</a:t>
            </a:r>
            <a:r>
              <a:rPr sz="2400" spc="2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2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</a:t>
            </a:r>
            <a:r>
              <a:rPr sz="2400" spc="2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conecta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planta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diesel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como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suplencia</a:t>
            </a:r>
            <a:r>
              <a:rPr sz="2400" spc="5" dirty="0" smtClean="0">
                <a:latin typeface="Arial"/>
                <a:cs typeface="Arial"/>
              </a:rPr>
              <a:t>.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</a:p>
          <a:p>
            <a:pPr marL="927054" marR="7620">
              <a:lnSpc>
                <a:spcPts val="2600"/>
              </a:lnSpc>
              <a:spcBef>
                <a:spcPts val="55"/>
              </a:spcBef>
            </a:pPr>
            <a:endParaRPr lang="es-AR" sz="2400" spc="5" dirty="0" smtClean="0">
              <a:latin typeface="Arial"/>
              <a:cs typeface="Arial"/>
            </a:endParaRPr>
          </a:p>
          <a:p>
            <a:pPr marL="469876" indent="-228589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400" b="1" spc="-5" dirty="0" smtClean="0">
                <a:latin typeface="Arial"/>
                <a:cs typeface="Arial"/>
              </a:rPr>
              <a:t>Sistema </a:t>
            </a:r>
            <a:r>
              <a:rPr lang="es-AR" sz="2400" b="1" dirty="0" smtClean="0">
                <a:latin typeface="Arial"/>
                <a:cs typeface="Arial"/>
              </a:rPr>
              <a:t>de </a:t>
            </a:r>
            <a:r>
              <a:rPr lang="es-AR" sz="2400" b="1" spc="-5" dirty="0" smtClean="0">
                <a:latin typeface="Arial"/>
                <a:cs typeface="Arial"/>
              </a:rPr>
              <a:t>corriente </a:t>
            </a:r>
            <a:r>
              <a:rPr lang="es-AR" sz="2400" b="1" spc="-5" dirty="0" err="1" smtClean="0">
                <a:latin typeface="Arial"/>
                <a:cs typeface="Arial"/>
              </a:rPr>
              <a:t>Cont</a:t>
            </a:r>
            <a:r>
              <a:rPr lang="en-US" sz="2400" b="1" spc="-5" dirty="0" smtClean="0">
                <a:latin typeface="Arial"/>
                <a:cs typeface="Arial"/>
              </a:rPr>
              <a:t>í</a:t>
            </a:r>
            <a:r>
              <a:rPr lang="es-AR" sz="2400" b="1" spc="-5" dirty="0" err="1" smtClean="0">
                <a:latin typeface="Arial"/>
                <a:cs typeface="Arial"/>
              </a:rPr>
              <a:t>nua</a:t>
            </a:r>
            <a:endParaRPr lang="es-AR" sz="2400" b="1" spc="-5" dirty="0" smtClean="0">
              <a:latin typeface="Arial"/>
              <a:cs typeface="Arial"/>
            </a:endParaRPr>
          </a:p>
          <a:p>
            <a:pPr marL="469876" indent="-228589">
              <a:lnSpc>
                <a:spcPts val="2600"/>
              </a:lnSpc>
              <a:spcBef>
                <a:spcPts val="4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endParaRPr lang="es-AR" sz="2400" dirty="0" smtClean="0">
              <a:latin typeface="Arial"/>
              <a:cs typeface="Arial"/>
            </a:endParaRPr>
          </a:p>
          <a:p>
            <a:pPr marL="927054" marR="7620" lvl="1" indent="-228589">
              <a:lnSpc>
                <a:spcPts val="2600"/>
              </a:lnSpc>
              <a:spcBef>
                <a:spcPts val="65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lang="es-AR" sz="2400" b="1" dirty="0" smtClean="0">
                <a:latin typeface="Arial"/>
                <a:cs typeface="Arial"/>
              </a:rPr>
              <a:t>Cargadores</a:t>
            </a:r>
            <a:r>
              <a:rPr lang="es-AR" sz="2400" b="1" spc="-35" dirty="0" smtClean="0">
                <a:latin typeface="Arial"/>
                <a:cs typeface="Arial"/>
              </a:rPr>
              <a:t> </a:t>
            </a:r>
            <a:r>
              <a:rPr lang="es-AR" sz="2400" b="1" dirty="0" smtClean="0">
                <a:latin typeface="Arial"/>
                <a:cs typeface="Arial"/>
              </a:rPr>
              <a:t>de</a:t>
            </a:r>
            <a:r>
              <a:rPr lang="es-AR" sz="2400" b="1" spc="-31" dirty="0" smtClean="0">
                <a:latin typeface="Arial"/>
                <a:cs typeface="Arial"/>
              </a:rPr>
              <a:t> </a:t>
            </a:r>
            <a:r>
              <a:rPr lang="es-AR" sz="2400" b="1" dirty="0" smtClean="0">
                <a:latin typeface="Arial"/>
                <a:cs typeface="Arial"/>
              </a:rPr>
              <a:t>baterías</a:t>
            </a:r>
            <a:endParaRPr lang="es-AR" sz="2400" spc="5" dirty="0">
              <a:latin typeface="Arial"/>
              <a:cs typeface="Arial"/>
            </a:endParaRPr>
          </a:p>
          <a:p>
            <a:pPr marL="1384231" lvl="2" indent="-228589" algn="just">
              <a:lnSpc>
                <a:spcPts val="2600"/>
              </a:lnSpc>
              <a:spcBef>
                <a:spcPts val="51"/>
              </a:spcBef>
              <a:buFont typeface="Symbol"/>
              <a:buChar char=""/>
              <a:tabLst>
                <a:tab pos="1384231" algn="l"/>
              </a:tabLst>
            </a:pPr>
            <a:r>
              <a:rPr sz="2400" spc="-5" dirty="0" err="1" smtClean="0">
                <a:latin typeface="Arial"/>
                <a:cs typeface="Arial"/>
              </a:rPr>
              <a:t>Alarma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perdida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 de</a:t>
            </a:r>
            <a:r>
              <a:rPr sz="2400" spc="5" dirty="0">
                <a:latin typeface="Arial"/>
                <a:cs typeface="Arial"/>
              </a:rPr>
              <a:t> corriente</a:t>
            </a:r>
            <a:r>
              <a:rPr sz="2400" dirty="0">
                <a:latin typeface="Arial"/>
                <a:cs typeface="Arial"/>
              </a:rPr>
              <a:t> alterna.</a:t>
            </a:r>
          </a:p>
          <a:p>
            <a:pPr marL="1384231" marR="6985" lvl="2" indent="-228589" algn="just">
              <a:lnSpc>
                <a:spcPts val="2600"/>
              </a:lnSpc>
              <a:spcBef>
                <a:spcPts val="85"/>
              </a:spcBef>
              <a:buFont typeface="Symbol"/>
              <a:buChar char=""/>
              <a:tabLst>
                <a:tab pos="1384231" algn="l"/>
              </a:tabLst>
            </a:pPr>
            <a:r>
              <a:rPr sz="2400" spc="-5" dirty="0">
                <a:latin typeface="Arial"/>
                <a:cs typeface="Arial"/>
              </a:rPr>
              <a:t>Alarma </a:t>
            </a:r>
            <a:r>
              <a:rPr sz="2400" spc="-11" dirty="0">
                <a:latin typeface="Arial"/>
                <a:cs typeface="Arial"/>
              </a:rPr>
              <a:t>Bajo </a:t>
            </a:r>
            <a:r>
              <a:rPr sz="2400" dirty="0">
                <a:latin typeface="Arial"/>
                <a:cs typeface="Arial"/>
              </a:rPr>
              <a:t>nivel de </a:t>
            </a:r>
            <a:r>
              <a:rPr sz="2400" spc="-5" dirty="0">
                <a:latin typeface="Arial"/>
                <a:cs typeface="Arial"/>
              </a:rPr>
              <a:t>voltaje </a:t>
            </a:r>
            <a:r>
              <a:rPr sz="2400" dirty="0">
                <a:latin typeface="Arial"/>
                <a:cs typeface="Arial"/>
              </a:rPr>
              <a:t>banco de baterías. Cuando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5" dirty="0">
                <a:latin typeface="Arial"/>
                <a:cs typeface="Arial"/>
              </a:rPr>
              <a:t>pierde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5" dirty="0">
                <a:latin typeface="Arial"/>
                <a:cs typeface="Arial"/>
              </a:rPr>
              <a:t>voltaje </a:t>
            </a:r>
            <a:r>
              <a:rPr sz="2400" dirty="0">
                <a:latin typeface="Arial"/>
                <a:cs typeface="Arial"/>
              </a:rPr>
              <a:t>de alimentación de corriente alterna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dirty="0">
                <a:latin typeface="Arial"/>
                <a:cs typeface="Arial"/>
              </a:rPr>
              <a:t> queda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respaldado por el banco de baterías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cuando estas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 descargan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indicando niveles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peligrosos.</a:t>
            </a:r>
            <a:endParaRPr sz="2400" dirty="0">
              <a:latin typeface="Arial"/>
              <a:cs typeface="Arial"/>
            </a:endParaRPr>
          </a:p>
          <a:p>
            <a:pPr marL="1384231" marR="6985" lvl="2" indent="-228589" algn="just">
              <a:lnSpc>
                <a:spcPts val="2600"/>
              </a:lnSpc>
              <a:spcBef>
                <a:spcPts val="31"/>
              </a:spcBef>
              <a:buFont typeface="Symbol"/>
              <a:buChar char=""/>
              <a:tabLst>
                <a:tab pos="1384231" algn="l"/>
              </a:tabLst>
            </a:pPr>
            <a:r>
              <a:rPr sz="2400" spc="-5" dirty="0">
                <a:latin typeface="Arial"/>
                <a:cs typeface="Arial"/>
              </a:rPr>
              <a:t>Alarma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Falla </a:t>
            </a:r>
            <a:r>
              <a:rPr sz="2400" dirty="0">
                <a:latin typeface="Arial"/>
                <a:cs typeface="Arial"/>
              </a:rPr>
              <a:t>aislamiento.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uno de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polos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 </a:t>
            </a:r>
            <a:r>
              <a:rPr sz="2400" dirty="0">
                <a:latin typeface="Arial"/>
                <a:cs typeface="Arial"/>
              </a:rPr>
              <a:t>cargadores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aterriza.</a:t>
            </a:r>
          </a:p>
          <a:p>
            <a:pPr>
              <a:lnSpc>
                <a:spcPts val="260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600"/>
              </a:lnSpc>
            </a:pP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2600"/>
              </a:lnSpc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Cuando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presenta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falla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requiere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disparo de un interruptor el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rele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respectivo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activa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rele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DISPARO</a:t>
            </a:r>
            <a:r>
              <a:rPr sz="2400" spc="-5" dirty="0">
                <a:latin typeface="Arial"/>
                <a:cs typeface="Arial"/>
              </a:rPr>
              <a:t> 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BLOQUEO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ordena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disparo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interruptor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355600" marR="5080" indent="-342900" algn="just">
              <a:lnSpc>
                <a:spcPts val="2600"/>
              </a:lnSpc>
              <a:buFont typeface="Wingdings" panose="05000000000000000000" pitchFamily="2" charset="2"/>
              <a:buChar char="q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600"/>
              </a:lnSpc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Mientras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falla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  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presente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19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rele</a:t>
            </a:r>
            <a:r>
              <a:rPr sz="2400" spc="1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DISPARO</a:t>
            </a:r>
            <a:r>
              <a:rPr sz="2400" spc="16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BLOQUEO</a:t>
            </a:r>
            <a:r>
              <a:rPr sz="2400" spc="169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seguirá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activado</a:t>
            </a:r>
            <a:r>
              <a:rPr sz="2400" dirty="0">
                <a:latin typeface="Arial"/>
                <a:cs typeface="Arial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83603" y="6711188"/>
            <a:ext cx="4284980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1"/>
              </a:lnSpc>
              <a:spcBef>
                <a:spcPts val="100"/>
              </a:spcBef>
            </a:pP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609600"/>
            <a:ext cx="16535400" cy="9138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4" algn="ctr">
              <a:spcBef>
                <a:spcPts val="100"/>
              </a:spcBef>
            </a:pP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OPERACIÓN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SEGURA</a:t>
            </a:r>
            <a:r>
              <a:rPr sz="2800" b="1" spc="-3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SUBESTACIONES</a:t>
            </a:r>
            <a:endParaRPr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endParaRPr sz="2000" dirty="0">
              <a:latin typeface="Arial"/>
              <a:cs typeface="Arial"/>
            </a:endParaRPr>
          </a:p>
          <a:p>
            <a:pPr marL="355600" marR="429873" indent="-342900">
              <a:buFont typeface="Wingdings" panose="05000000000000000000" pitchFamily="2" charset="2"/>
              <a:buChar char="q"/>
            </a:pPr>
            <a:r>
              <a:rPr sz="2000" dirty="0">
                <a:latin typeface="Arial"/>
                <a:cs typeface="Arial"/>
              </a:rPr>
              <a:t>Operar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eléctricos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demanda </a:t>
            </a:r>
            <a:r>
              <a:rPr sz="2000" dirty="0">
                <a:latin typeface="Arial"/>
                <a:cs typeface="Arial"/>
              </a:rPr>
              <a:t> actividades 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potenciales </a:t>
            </a:r>
            <a:r>
              <a:rPr sz="2000" dirty="0">
                <a:latin typeface="Arial"/>
                <a:cs typeface="Arial"/>
              </a:rPr>
              <a:t>riesgos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asociados 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contacto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eléctrico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equipos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mecánicos.</a:t>
            </a:r>
            <a:endParaRPr sz="2000" dirty="0">
              <a:latin typeface="Arial"/>
              <a:cs typeface="Arial"/>
            </a:endParaRPr>
          </a:p>
          <a:p>
            <a:pPr marL="342900" indent="-342900">
              <a:spcBef>
                <a:spcPts val="25"/>
              </a:spcBef>
              <a:buFont typeface="Wingdings" panose="05000000000000000000" pitchFamily="2" charset="2"/>
              <a:buChar char="q"/>
            </a:pPr>
            <a:endParaRPr sz="2000" dirty="0">
              <a:latin typeface="Arial"/>
              <a:cs typeface="Arial"/>
            </a:endParaRPr>
          </a:p>
          <a:p>
            <a:pPr marL="355600" marR="253352" indent="-342900">
              <a:buFont typeface="Wingdings" panose="05000000000000000000" pitchFamily="2" charset="2"/>
              <a:buChar char="q"/>
            </a:pPr>
            <a:r>
              <a:rPr sz="2000" spc="-11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recordar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subestaciones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poseen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barrajes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niveles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bajo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alto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alterna, </a:t>
            </a:r>
            <a:r>
              <a:rPr sz="2000" spc="-5" dirty="0">
                <a:latin typeface="Arial"/>
                <a:cs typeface="Arial"/>
              </a:rPr>
              <a:t>además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servicios </a:t>
            </a:r>
            <a:r>
              <a:rPr sz="2000" dirty="0">
                <a:latin typeface="Arial"/>
                <a:cs typeface="Arial"/>
              </a:rPr>
              <a:t>auxiliares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continua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equipos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inmersos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gases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mecanismos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operación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resortes,</a:t>
            </a:r>
            <a:r>
              <a:rPr sz="2000" spc="5" dirty="0">
                <a:latin typeface="Arial"/>
                <a:cs typeface="Arial"/>
              </a:rPr>
              <a:t> hidráulicos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neumáticos.</a:t>
            </a:r>
            <a:endParaRPr sz="2000" dirty="0">
              <a:latin typeface="Arial"/>
              <a:cs typeface="Arial"/>
            </a:endParaRPr>
          </a:p>
          <a:p>
            <a:endParaRPr sz="2000" dirty="0">
              <a:latin typeface="Arial"/>
              <a:cs typeface="Arial"/>
            </a:endParaRPr>
          </a:p>
          <a:p>
            <a:pPr marL="469876" indent="-228589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spc="-11" dirty="0">
                <a:latin typeface="Arial"/>
                <a:cs typeface="Arial"/>
              </a:rPr>
              <a:t>SEGURIDAD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1" dirty="0">
                <a:latin typeface="Arial"/>
                <a:cs typeface="Arial"/>
              </a:rPr>
              <a:t>EN LAS</a:t>
            </a:r>
            <a:r>
              <a:rPr sz="2000" b="1" spc="-15" dirty="0">
                <a:latin typeface="Arial"/>
                <a:cs typeface="Arial"/>
              </a:rPr>
              <a:t> MANIOBRAS.</a:t>
            </a:r>
            <a:endParaRPr sz="2000" dirty="0">
              <a:latin typeface="Arial"/>
              <a:cs typeface="Arial"/>
            </a:endParaRPr>
          </a:p>
          <a:p>
            <a:pPr marL="927054" marR="256528" lvl="1" indent="-228589">
              <a:spcBef>
                <a:spcPts val="65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000" dirty="0">
                <a:latin typeface="Arial"/>
                <a:cs typeface="Arial"/>
              </a:rPr>
              <a:t>Cada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coordinada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Local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Control.</a:t>
            </a:r>
          </a:p>
          <a:p>
            <a:pPr marL="927054" lvl="1" indent="-228589"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000" spc="-11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5" dirty="0">
                <a:latin typeface="Arial"/>
                <a:cs typeface="Arial"/>
              </a:rPr>
              <a:t> identificar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claramente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va</a:t>
            </a:r>
            <a:endParaRPr sz="2000" dirty="0">
              <a:latin typeface="Arial"/>
              <a:cs typeface="Arial"/>
            </a:endParaRPr>
          </a:p>
          <a:p>
            <a:pPr marL="927054"/>
            <a:r>
              <a:rPr sz="2000" spc="-5" dirty="0">
                <a:latin typeface="Arial"/>
                <a:cs typeface="Arial"/>
              </a:rPr>
              <a:t>ejecutar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-5" dirty="0">
                <a:latin typeface="Arial"/>
                <a:cs typeface="Arial"/>
              </a:rPr>
              <a:t> maniobra.</a:t>
            </a:r>
            <a:endParaRPr sz="2000" dirty="0">
              <a:latin typeface="Arial"/>
              <a:cs typeface="Arial"/>
            </a:endParaRPr>
          </a:p>
          <a:p>
            <a:pPr marL="927054" marR="369552" lvl="1" indent="-228589">
              <a:spcBef>
                <a:spcPts val="51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ejecución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respetar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secuencia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establecida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manual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operaciones.</a:t>
            </a:r>
          </a:p>
          <a:p>
            <a:pPr marL="927054" lvl="1" indent="-228589"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000" spc="-11" dirty="0">
                <a:latin typeface="Arial"/>
                <a:cs typeface="Arial"/>
              </a:rPr>
              <a:t>El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operador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 conocer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condiciones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enclavamiento</a:t>
            </a:r>
            <a:r>
              <a:rPr sz="2000" spc="1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</a:p>
          <a:p>
            <a:pPr marL="927054" marR="43814">
              <a:spcBef>
                <a:spcPts val="55"/>
              </a:spcBef>
            </a:pP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sistema. </a:t>
            </a:r>
            <a:r>
              <a:rPr sz="2000" dirty="0">
                <a:latin typeface="Arial"/>
                <a:cs typeface="Arial"/>
              </a:rPr>
              <a:t>cuando esta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presente </a:t>
            </a:r>
            <a:r>
              <a:rPr sz="2000" spc="5" dirty="0">
                <a:latin typeface="Arial"/>
                <a:cs typeface="Arial"/>
              </a:rPr>
              <a:t>alguna </a:t>
            </a:r>
            <a:r>
              <a:rPr sz="2000" dirty="0">
                <a:latin typeface="Arial"/>
                <a:cs typeface="Arial"/>
              </a:rPr>
              <a:t>de estas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condiciones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 </a:t>
            </a:r>
            <a:r>
              <a:rPr sz="2000" dirty="0">
                <a:latin typeface="Arial"/>
                <a:cs typeface="Arial"/>
              </a:rPr>
              <a:t>no recibe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mando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remoto.</a:t>
            </a:r>
            <a:endParaRPr sz="2000" dirty="0">
              <a:latin typeface="Arial"/>
              <a:cs typeface="Arial"/>
            </a:endParaRPr>
          </a:p>
          <a:p>
            <a:pPr marL="1384231" lvl="2" indent="-228589"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spc="-5" dirty="0">
                <a:latin typeface="Arial"/>
                <a:cs typeface="Arial"/>
              </a:rPr>
              <a:t>Anomalía</a:t>
            </a:r>
            <a:r>
              <a:rPr sz="2000" dirty="0">
                <a:latin typeface="Arial"/>
                <a:cs typeface="Arial"/>
              </a:rPr>
              <a:t> en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reles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repetidores</a:t>
            </a:r>
          </a:p>
          <a:p>
            <a:pPr marL="1384231" lvl="2" indent="-228589"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spc="5" dirty="0">
                <a:latin typeface="Arial"/>
                <a:cs typeface="Arial"/>
              </a:rPr>
              <a:t>Fallas</a:t>
            </a:r>
            <a:r>
              <a:rPr sz="2000" dirty="0">
                <a:latin typeface="Arial"/>
                <a:cs typeface="Arial"/>
              </a:rPr>
              <a:t> 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caminos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cierre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interruptores</a:t>
            </a:r>
          </a:p>
          <a:p>
            <a:pPr marL="1384231" marR="493370" lvl="2" indent="-228589">
              <a:spcBef>
                <a:spcPts val="51"/>
              </a:spcBef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spc="-5" dirty="0">
                <a:latin typeface="Arial"/>
                <a:cs typeface="Arial"/>
              </a:rPr>
              <a:t>Anomalía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mecanismos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los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interruptores.</a:t>
            </a:r>
          </a:p>
          <a:p>
            <a:pPr marL="1384231" lvl="2" indent="-228589"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spc="-5" dirty="0">
                <a:latin typeface="Arial"/>
                <a:cs typeface="Arial"/>
              </a:rPr>
              <a:t>Anomalía</a:t>
            </a:r>
            <a:r>
              <a:rPr sz="2000" dirty="0">
                <a:latin typeface="Arial"/>
                <a:cs typeface="Arial"/>
              </a:rPr>
              <a:t> en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extinción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 en</a:t>
            </a:r>
            <a:r>
              <a:rPr sz="2000" spc="5" dirty="0">
                <a:latin typeface="Arial"/>
                <a:cs typeface="Arial"/>
              </a:rPr>
              <a:t> los</a:t>
            </a:r>
            <a:endParaRPr sz="2000" dirty="0">
              <a:latin typeface="Arial"/>
              <a:cs typeface="Arial"/>
            </a:endParaRPr>
          </a:p>
          <a:p>
            <a:pPr marL="1384231"/>
            <a:r>
              <a:rPr sz="2000" dirty="0">
                <a:latin typeface="Arial"/>
                <a:cs typeface="Arial"/>
              </a:rPr>
              <a:t>interruptores</a:t>
            </a:r>
          </a:p>
          <a:p>
            <a:pPr marL="1384231" marR="245099" lvl="2" indent="-228589">
              <a:spcBef>
                <a:spcPts val="55"/>
              </a:spcBef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dirty="0">
                <a:latin typeface="Arial"/>
                <a:cs typeface="Arial"/>
              </a:rPr>
              <a:t>Presencia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señal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disparo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reles</a:t>
            </a:r>
            <a:r>
              <a:rPr sz="2000" dirty="0">
                <a:latin typeface="Arial"/>
                <a:cs typeface="Arial"/>
              </a:rPr>
              <a:t> de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(rele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disparo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bloqueo </a:t>
            </a:r>
            <a:r>
              <a:rPr sz="2000" dirty="0">
                <a:latin typeface="Arial"/>
                <a:cs typeface="Arial"/>
              </a:rPr>
              <a:t>accionado).</a:t>
            </a:r>
          </a:p>
          <a:p>
            <a:pPr marL="1384231" lvl="2" indent="-228589">
              <a:buFont typeface="Wingdings"/>
              <a:buChar char=""/>
              <a:tabLst>
                <a:tab pos="1383596" algn="l"/>
                <a:tab pos="1384231" algn="l"/>
              </a:tabLst>
            </a:pPr>
            <a:r>
              <a:rPr sz="2000" dirty="0">
                <a:latin typeface="Arial"/>
                <a:cs typeface="Arial"/>
              </a:rPr>
              <a:t>Presencia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alarmas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transformadores:</a:t>
            </a:r>
            <a:endParaRPr sz="2000" dirty="0">
              <a:latin typeface="Arial"/>
              <a:cs typeface="Arial"/>
            </a:endParaRPr>
          </a:p>
          <a:p>
            <a:pPr marL="1841409" lvl="3" indent="-228589">
              <a:spcBef>
                <a:spcPts val="20"/>
              </a:spcBef>
              <a:buFont typeface="Symbol"/>
              <a:buChar char=""/>
              <a:tabLst>
                <a:tab pos="1840773" algn="l"/>
                <a:tab pos="1841409" algn="l"/>
              </a:tabLst>
            </a:pPr>
            <a:r>
              <a:rPr sz="2000" dirty="0">
                <a:latin typeface="Arial"/>
                <a:cs typeface="Arial"/>
              </a:rPr>
              <a:t>Disparo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temperatura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devanados</a:t>
            </a:r>
          </a:p>
          <a:p>
            <a:pPr marL="1841409" lvl="3" indent="-228589">
              <a:spcBef>
                <a:spcPts val="25"/>
              </a:spcBef>
              <a:buFont typeface="Symbol"/>
              <a:buChar char=""/>
              <a:tabLst>
                <a:tab pos="1840773" algn="l"/>
                <a:tab pos="1841409" algn="l"/>
              </a:tabLst>
            </a:pPr>
            <a:r>
              <a:rPr sz="2000" dirty="0">
                <a:latin typeface="Arial"/>
                <a:cs typeface="Arial"/>
              </a:rPr>
              <a:t>Disparo 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actuación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Buchholz</a:t>
            </a:r>
          </a:p>
          <a:p>
            <a:pPr marL="1841409" lvl="3" indent="-228589">
              <a:spcBef>
                <a:spcPts val="25"/>
              </a:spcBef>
              <a:buFont typeface="Symbol"/>
              <a:buChar char=""/>
              <a:tabLst>
                <a:tab pos="1840773" algn="l"/>
                <a:tab pos="1841409" algn="l"/>
              </a:tabLst>
            </a:pPr>
            <a:r>
              <a:rPr sz="2000" dirty="0">
                <a:latin typeface="Arial"/>
                <a:cs typeface="Arial"/>
              </a:rPr>
              <a:t>Disparo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sobrepresión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</a:p>
          <a:p>
            <a:pPr marL="1841409" lvl="3" indent="-228589">
              <a:spcBef>
                <a:spcPts val="25"/>
              </a:spcBef>
              <a:buFont typeface="Symbol"/>
              <a:buChar char=""/>
              <a:tabLst>
                <a:tab pos="1840773" algn="l"/>
                <a:tab pos="1841409" algn="l"/>
              </a:tabLst>
            </a:pPr>
            <a:r>
              <a:rPr sz="2000" dirty="0">
                <a:latin typeface="Arial"/>
                <a:cs typeface="Arial"/>
              </a:rPr>
              <a:t>Disparo 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bajo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nivel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</a:p>
          <a:p>
            <a:pPr marL="927054" marR="8254" lvl="1" indent="-228589">
              <a:spcBef>
                <a:spcPts val="51"/>
              </a:spcBef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sz="2000" spc="-5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lo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requieran </a:t>
            </a:r>
            <a:r>
              <a:rPr sz="2000" spc="-5" dirty="0">
                <a:latin typeface="Arial"/>
                <a:cs typeface="Arial"/>
              </a:rPr>
              <a:t>(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cierre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apertura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cuchillas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puesta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tierra,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cierre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seccionadores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patio)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hacer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personal(casco, guantes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dieléctricos,</a:t>
            </a:r>
            <a:r>
              <a:rPr sz="2000" dirty="0">
                <a:latin typeface="Arial"/>
                <a:cs typeface="Arial"/>
              </a:rPr>
              <a:t> botas </a:t>
            </a:r>
            <a:r>
              <a:rPr sz="2000" spc="5" dirty="0">
                <a:latin typeface="Arial"/>
                <a:cs typeface="Arial"/>
              </a:rPr>
              <a:t>dieléctricas,</a:t>
            </a:r>
            <a:r>
              <a:rPr sz="2000" dirty="0">
                <a:latin typeface="Arial"/>
                <a:cs typeface="Arial"/>
              </a:rPr>
              <a:t> gafas).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457200"/>
            <a:ext cx="16840200" cy="955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>
              <a:lnSpc>
                <a:spcPts val="2400"/>
              </a:lnSpc>
              <a:spcBef>
                <a:spcPts val="10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ACTIVIDADES</a:t>
            </a:r>
            <a:r>
              <a:rPr sz="22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MANTENIMIENTO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SEGURO</a:t>
            </a:r>
            <a:endParaRPr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ts val="2400"/>
              </a:lnSpc>
              <a:spcBef>
                <a:spcPts val="31"/>
              </a:spcBef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marL="12700" marR="196206" algn="just">
              <a:lnSpc>
                <a:spcPts val="2400"/>
              </a:lnSpc>
            </a:pPr>
            <a:r>
              <a:rPr sz="2200" spc="-11" dirty="0">
                <a:latin typeface="Arial"/>
                <a:cs typeface="Arial"/>
              </a:rPr>
              <a:t>El </a:t>
            </a:r>
            <a:r>
              <a:rPr sz="2200" dirty="0">
                <a:latin typeface="Arial"/>
                <a:cs typeface="Arial"/>
              </a:rPr>
              <a:t>operador es un actor </a:t>
            </a:r>
            <a:r>
              <a:rPr sz="2200" spc="-5" dirty="0">
                <a:latin typeface="Arial"/>
                <a:cs typeface="Arial"/>
              </a:rPr>
              <a:t>fundamental </a:t>
            </a:r>
            <a:r>
              <a:rPr sz="2200" dirty="0">
                <a:latin typeface="Arial"/>
                <a:cs typeface="Arial"/>
              </a:rPr>
              <a:t>en </a:t>
            </a:r>
            <a:r>
              <a:rPr sz="2200" spc="5" dirty="0">
                <a:latin typeface="Arial"/>
                <a:cs typeface="Arial"/>
              </a:rPr>
              <a:t>los </a:t>
            </a:r>
            <a:r>
              <a:rPr sz="2200" dirty="0">
                <a:latin typeface="Arial"/>
                <a:cs typeface="Arial"/>
              </a:rPr>
              <a:t>procesos de </a:t>
            </a:r>
            <a:r>
              <a:rPr sz="2200" spc="-5" dirty="0">
                <a:latin typeface="Arial"/>
                <a:cs typeface="Arial"/>
              </a:rPr>
              <a:t>ejecución </a:t>
            </a:r>
            <a:r>
              <a:rPr sz="2200" dirty="0">
                <a:latin typeface="Arial"/>
                <a:cs typeface="Arial"/>
              </a:rPr>
              <a:t>del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mantenimiento</a:t>
            </a:r>
            <a:r>
              <a:rPr sz="2200" dirty="0">
                <a:latin typeface="Arial"/>
                <a:cs typeface="Arial"/>
              </a:rPr>
              <a:t> 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</a:t>
            </a:r>
            <a:r>
              <a:rPr sz="2200" dirty="0">
                <a:latin typeface="Arial"/>
                <a:cs typeface="Arial"/>
              </a:rPr>
              <a:t> subestaciones.</a:t>
            </a:r>
          </a:p>
          <a:p>
            <a:pPr marL="469876" marR="57148" lvl="1" indent="-228589" algn="just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200" dirty="0">
                <a:latin typeface="Arial"/>
                <a:cs typeface="Arial"/>
              </a:rPr>
              <a:t>Los </a:t>
            </a:r>
            <a:r>
              <a:rPr sz="2200" spc="-5" dirty="0">
                <a:latin typeface="Arial"/>
                <a:cs typeface="Arial"/>
              </a:rPr>
              <a:t>ejecutores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-5" dirty="0">
                <a:latin typeface="Arial"/>
                <a:cs typeface="Arial"/>
              </a:rPr>
              <a:t>mantenimiento y </a:t>
            </a:r>
            <a:r>
              <a:rPr sz="2200" dirty="0">
                <a:latin typeface="Arial"/>
                <a:cs typeface="Arial"/>
              </a:rPr>
              <a:t>el operador de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subestación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deben </a:t>
            </a:r>
            <a:r>
              <a:rPr sz="2200" spc="5" dirty="0">
                <a:latin typeface="Arial"/>
                <a:cs typeface="Arial"/>
              </a:rPr>
              <a:t>realizar </a:t>
            </a:r>
            <a:r>
              <a:rPr sz="2200" dirty="0">
                <a:latin typeface="Arial"/>
                <a:cs typeface="Arial"/>
              </a:rPr>
              <a:t>previo </a:t>
            </a:r>
            <a:r>
              <a:rPr sz="2200" spc="-5" dirty="0">
                <a:latin typeface="Arial"/>
                <a:cs typeface="Arial"/>
              </a:rPr>
              <a:t>a </a:t>
            </a:r>
            <a:r>
              <a:rPr sz="2200" spc="5" dirty="0">
                <a:latin typeface="Arial"/>
                <a:cs typeface="Arial"/>
              </a:rPr>
              <a:t>los </a:t>
            </a:r>
            <a:r>
              <a:rPr sz="2200" spc="-5" dirty="0">
                <a:latin typeface="Arial"/>
                <a:cs typeface="Arial"/>
              </a:rPr>
              <a:t>trabajos </a:t>
            </a:r>
            <a:r>
              <a:rPr sz="2200" dirty="0">
                <a:latin typeface="Arial"/>
                <a:cs typeface="Arial"/>
              </a:rPr>
              <a:t>una </a:t>
            </a:r>
            <a:r>
              <a:rPr sz="2200" spc="5" dirty="0">
                <a:latin typeface="Arial"/>
                <a:cs typeface="Arial"/>
              </a:rPr>
              <a:t>reunión </a:t>
            </a:r>
            <a:r>
              <a:rPr sz="2200" dirty="0">
                <a:latin typeface="Arial"/>
                <a:cs typeface="Arial"/>
              </a:rPr>
              <a:t>para </a:t>
            </a:r>
            <a:r>
              <a:rPr sz="2200" spc="5" dirty="0">
                <a:latin typeface="Arial"/>
                <a:cs typeface="Arial"/>
              </a:rPr>
              <a:t>analizar las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condiciones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ejecución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 </a:t>
            </a:r>
            <a:r>
              <a:rPr sz="2200" spc="-5" dirty="0">
                <a:latin typeface="Arial"/>
                <a:cs typeface="Arial"/>
              </a:rPr>
              <a:t>medidas</a:t>
            </a:r>
            <a:r>
              <a:rPr sz="2200" dirty="0">
                <a:latin typeface="Arial"/>
                <a:cs typeface="Arial"/>
              </a:rPr>
              <a:t> 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seguridad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tomarse</a:t>
            </a:r>
            <a:endParaRPr lang="en-US" sz="2200" spc="-5" dirty="0" smtClean="0">
              <a:latin typeface="Arial"/>
              <a:cs typeface="Arial"/>
            </a:endParaRPr>
          </a:p>
          <a:p>
            <a:pPr marL="469876" marR="57148" lvl="1" indent="-228589" algn="just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endParaRPr sz="2200" dirty="0">
              <a:latin typeface="Arial"/>
              <a:cs typeface="Arial"/>
            </a:endParaRPr>
          </a:p>
          <a:p>
            <a:pPr marL="469876" marR="5080" lvl="1" indent="-228589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spc="-11" dirty="0">
                <a:latin typeface="Arial"/>
                <a:cs typeface="Arial"/>
              </a:rPr>
              <a:t>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operador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subestación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identificar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juntos</a:t>
            </a:r>
            <a:r>
              <a:rPr sz="2200" spc="5" dirty="0">
                <a:latin typeface="Arial"/>
                <a:cs typeface="Arial"/>
              </a:rPr>
              <a:t> los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equipos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intervenir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demarcar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</a:t>
            </a:r>
            <a:r>
              <a:rPr sz="2200" dirty="0">
                <a:latin typeface="Arial"/>
                <a:cs typeface="Arial"/>
              </a:rPr>
              <a:t> áreas 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trabajo.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Se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</a:t>
            </a:r>
            <a:r>
              <a:rPr sz="2200" spc="5" dirty="0">
                <a:latin typeface="Arial"/>
                <a:cs typeface="Arial"/>
              </a:rPr>
              <a:t> verificar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cumplimiento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reglas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para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mantenimiento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seguro</a:t>
            </a:r>
            <a:r>
              <a:rPr sz="2200" dirty="0" smtClean="0">
                <a:latin typeface="Arial"/>
                <a:cs typeface="Arial"/>
              </a:rPr>
              <a:t>.</a:t>
            </a:r>
            <a:endParaRPr lang="en-US" sz="2200" dirty="0" smtClean="0">
              <a:latin typeface="Arial"/>
              <a:cs typeface="Arial"/>
            </a:endParaRPr>
          </a:p>
          <a:p>
            <a:pPr marL="469876" marR="5080" lvl="1" indent="-228589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200" dirty="0">
              <a:latin typeface="Arial"/>
              <a:cs typeface="Arial"/>
            </a:endParaRPr>
          </a:p>
          <a:p>
            <a:pPr marL="469876" marR="121280" lvl="1" indent="-228589">
              <a:lnSpc>
                <a:spcPts val="2400"/>
              </a:lnSpc>
              <a:spcBef>
                <a:spcPts val="3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dirty="0">
                <a:latin typeface="Arial"/>
                <a:cs typeface="Arial"/>
              </a:rPr>
              <a:t>Todo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proceso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mantenimiento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protocolizarse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entrega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por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parte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operador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equipo disponible </a:t>
            </a:r>
            <a:r>
              <a:rPr sz="2200" dirty="0">
                <a:latin typeface="Arial"/>
                <a:cs typeface="Arial"/>
              </a:rPr>
              <a:t>para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mantenimiento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jefe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los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trabajos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spc="5" dirty="0">
                <a:latin typeface="Arial"/>
                <a:cs typeface="Arial"/>
              </a:rPr>
              <a:t> finalizarse </a:t>
            </a:r>
            <a:r>
              <a:rPr sz="2200" dirty="0">
                <a:latin typeface="Arial"/>
                <a:cs typeface="Arial"/>
              </a:rPr>
              <a:t>con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entrega </a:t>
            </a:r>
            <a:r>
              <a:rPr sz="2200" spc="-3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por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parte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11" dirty="0">
                <a:latin typeface="Arial"/>
                <a:cs typeface="Arial"/>
              </a:rPr>
              <a:t>jefe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los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trabajos</a:t>
            </a:r>
            <a:r>
              <a:rPr sz="2200" dirty="0">
                <a:latin typeface="Arial"/>
                <a:cs typeface="Arial"/>
              </a:rPr>
              <a:t> del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equipo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disponible </a:t>
            </a:r>
            <a:r>
              <a:rPr sz="2200" dirty="0">
                <a:latin typeface="Arial"/>
                <a:cs typeface="Arial"/>
              </a:rPr>
              <a:t>para</a:t>
            </a:r>
            <a:r>
              <a:rPr sz="2200" spc="5" dirty="0">
                <a:latin typeface="Arial"/>
                <a:cs typeface="Arial"/>
              </a:rPr>
              <a:t> la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operación.</a:t>
            </a:r>
          </a:p>
          <a:p>
            <a:pPr lvl="1">
              <a:lnSpc>
                <a:spcPts val="2400"/>
              </a:lnSpc>
              <a:spcBef>
                <a:spcPts val="15"/>
              </a:spcBef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marL="241289" indent="-228589">
              <a:lnSpc>
                <a:spcPts val="24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COMUNICACIONES</a:t>
            </a:r>
            <a:r>
              <a:rPr sz="2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CENTROS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CONTROL.</a:t>
            </a:r>
          </a:p>
          <a:p>
            <a:pPr>
              <a:lnSpc>
                <a:spcPts val="2400"/>
              </a:lnSpc>
              <a:spcBef>
                <a:spcPts val="35"/>
              </a:spcBef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marL="12700" marR="299071" algn="just">
              <a:lnSpc>
                <a:spcPts val="2400"/>
              </a:lnSpc>
            </a:pPr>
            <a:r>
              <a:rPr sz="2200" spc="-11" dirty="0">
                <a:latin typeface="Arial"/>
                <a:cs typeface="Arial"/>
              </a:rPr>
              <a:t>Se </a:t>
            </a:r>
            <a:r>
              <a:rPr sz="2200" dirty="0">
                <a:latin typeface="Arial"/>
                <a:cs typeface="Arial"/>
              </a:rPr>
              <a:t>deben establecer protocolos claros de comunicaciones entre </a:t>
            </a:r>
            <a:r>
              <a:rPr sz="2200" spc="5" dirty="0">
                <a:latin typeface="Arial"/>
                <a:cs typeface="Arial"/>
              </a:rPr>
              <a:t>los 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operadores de </a:t>
            </a:r>
            <a:r>
              <a:rPr sz="2200" spc="5" dirty="0">
                <a:latin typeface="Arial"/>
                <a:cs typeface="Arial"/>
              </a:rPr>
              <a:t>las </a:t>
            </a:r>
            <a:r>
              <a:rPr sz="2200" dirty="0">
                <a:latin typeface="Arial"/>
                <a:cs typeface="Arial"/>
              </a:rPr>
              <a:t>subestaciones </a:t>
            </a:r>
            <a:r>
              <a:rPr sz="2200" spc="-5" dirty="0">
                <a:latin typeface="Arial"/>
                <a:cs typeface="Arial"/>
              </a:rPr>
              <a:t>y </a:t>
            </a:r>
            <a:r>
              <a:rPr sz="2200" spc="5" dirty="0">
                <a:latin typeface="Arial"/>
                <a:cs typeface="Arial"/>
              </a:rPr>
              <a:t>los </a:t>
            </a:r>
            <a:r>
              <a:rPr sz="2200" dirty="0">
                <a:latin typeface="Arial"/>
                <a:cs typeface="Arial"/>
              </a:rPr>
              <a:t>operadores de </a:t>
            </a:r>
            <a:r>
              <a:rPr sz="2200" spc="5" dirty="0">
                <a:latin typeface="Arial"/>
                <a:cs typeface="Arial"/>
              </a:rPr>
              <a:t>los </a:t>
            </a:r>
            <a:r>
              <a:rPr sz="2200" dirty="0">
                <a:latin typeface="Arial"/>
                <a:cs typeface="Arial"/>
              </a:rPr>
              <a:t>centros de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control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sobre</a:t>
            </a:r>
            <a:r>
              <a:rPr sz="2200" spc="5" dirty="0">
                <a:latin typeface="Arial"/>
                <a:cs typeface="Arial"/>
              </a:rPr>
              <a:t> las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siguientes</a:t>
            </a:r>
            <a:r>
              <a:rPr sz="2200" dirty="0">
                <a:latin typeface="Arial"/>
                <a:cs typeface="Arial"/>
              </a:rPr>
              <a:t> bases:</a:t>
            </a:r>
          </a:p>
          <a:p>
            <a:pPr marL="469876" marR="146043" lvl="1" indent="-228589">
              <a:lnSpc>
                <a:spcPts val="2400"/>
              </a:lnSpc>
              <a:spcBef>
                <a:spcPts val="3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dirty="0">
                <a:latin typeface="Arial"/>
                <a:cs typeface="Arial"/>
              </a:rPr>
              <a:t>Los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interlocutores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identificar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plenamente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3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área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spc="3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que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pertenecen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(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centro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control, subestación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XY).</a:t>
            </a:r>
            <a:endParaRPr sz="2200" dirty="0">
              <a:latin typeface="Arial"/>
              <a:cs typeface="Arial"/>
            </a:endParaRPr>
          </a:p>
          <a:p>
            <a:pPr marL="469876" marR="450827" lvl="1" indent="-228589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dirty="0">
                <a:latin typeface="Arial"/>
                <a:cs typeface="Arial"/>
              </a:rPr>
              <a:t>Las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instrucciones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maniobra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ser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dadas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claramente 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identificando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los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campos, </a:t>
            </a:r>
            <a:r>
              <a:rPr sz="2200" spc="5" dirty="0">
                <a:latin typeface="Arial"/>
                <a:cs typeface="Arial"/>
              </a:rPr>
              <a:t>circuitos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elementos 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operar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acuerdo con</a:t>
            </a:r>
            <a:r>
              <a:rPr sz="2200" spc="5" dirty="0">
                <a:latin typeface="Arial"/>
                <a:cs typeface="Arial"/>
              </a:rPr>
              <a:t> la </a:t>
            </a:r>
            <a:r>
              <a:rPr sz="2200" dirty="0">
                <a:latin typeface="Arial"/>
                <a:cs typeface="Arial"/>
              </a:rPr>
              <a:t>nomenclatura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establecida.</a:t>
            </a:r>
          </a:p>
          <a:p>
            <a:pPr marL="469876" marR="478131" lvl="1" indent="-228589">
              <a:lnSpc>
                <a:spcPts val="2400"/>
              </a:lnSpc>
              <a:spcBef>
                <a:spcPts val="3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spc="-11" dirty="0">
                <a:latin typeface="Arial"/>
                <a:cs typeface="Arial"/>
              </a:rPr>
              <a:t>El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interlocutor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repetir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orden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maniobra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recibida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 </a:t>
            </a:r>
            <a:r>
              <a:rPr sz="2200" spc="-3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esperar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confirmación.</a:t>
            </a:r>
          </a:p>
          <a:p>
            <a:pPr marL="469876" marR="150487" lvl="1" indent="-228589">
              <a:lnSpc>
                <a:spcPts val="2400"/>
              </a:lnSpc>
              <a:spcBef>
                <a:spcPts val="4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200" dirty="0">
                <a:latin typeface="Arial"/>
                <a:cs typeface="Arial"/>
              </a:rPr>
              <a:t>Una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vez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ejecutada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la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maniobra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se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debe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confirmar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claramente</a:t>
            </a:r>
            <a:r>
              <a:rPr sz="2200" spc="11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 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centro 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control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que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esta fue</a:t>
            </a:r>
            <a:r>
              <a:rPr sz="2200" spc="5" dirty="0">
                <a:latin typeface="Arial"/>
                <a:cs typeface="Arial"/>
              </a:rPr>
              <a:t> finalizada.</a:t>
            </a:r>
            <a:endParaRPr sz="2200" dirty="0">
              <a:latin typeface="Arial"/>
              <a:cs typeface="Arial"/>
            </a:endParaRPr>
          </a:p>
          <a:p>
            <a:pPr lvl="1">
              <a:lnSpc>
                <a:spcPts val="2400"/>
              </a:lnSpc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lvl="1">
              <a:lnSpc>
                <a:spcPts val="2400"/>
              </a:lnSpc>
              <a:spcBef>
                <a:spcPts val="31"/>
              </a:spcBef>
              <a:buFont typeface="Symbol"/>
              <a:buChar char=""/>
            </a:pPr>
            <a:endParaRPr sz="2200" dirty="0">
              <a:latin typeface="Arial"/>
              <a:cs typeface="Arial"/>
            </a:endParaRPr>
          </a:p>
          <a:p>
            <a:pPr marL="241289" indent="-228589">
              <a:lnSpc>
                <a:spcPts val="24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ELEMENTOS</a:t>
            </a:r>
            <a:r>
              <a:rPr sz="2200" b="1" spc="-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spc="-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SEGURIDAD.</a:t>
            </a:r>
            <a:endParaRPr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8465" indent="-228589">
              <a:lnSpc>
                <a:spcPts val="2400"/>
              </a:lnSpc>
              <a:spcBef>
                <a:spcPts val="25"/>
              </a:spcBef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200" b="1" dirty="0">
                <a:latin typeface="Arial"/>
                <a:cs typeface="Arial"/>
              </a:rPr>
              <a:t>Casco</a:t>
            </a:r>
            <a:r>
              <a:rPr sz="2200" b="1" spc="-71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dieléctrico</a:t>
            </a:r>
            <a:endParaRPr sz="2200" dirty="0">
              <a:latin typeface="Arial"/>
              <a:cs typeface="Arial"/>
            </a:endParaRPr>
          </a:p>
          <a:p>
            <a:pPr marL="698465" indent="-228589">
              <a:lnSpc>
                <a:spcPts val="2400"/>
              </a:lnSpc>
              <a:spcBef>
                <a:spcPts val="25"/>
              </a:spcBef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200" b="1" dirty="0">
                <a:latin typeface="Arial"/>
                <a:cs typeface="Arial"/>
              </a:rPr>
              <a:t>Botas</a:t>
            </a:r>
            <a:r>
              <a:rPr sz="2200" b="1" spc="-31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dieléctricas</a:t>
            </a:r>
            <a:endParaRPr sz="2200" dirty="0">
              <a:latin typeface="Arial"/>
              <a:cs typeface="Arial"/>
            </a:endParaRPr>
          </a:p>
          <a:p>
            <a:pPr marL="698465" indent="-228589">
              <a:lnSpc>
                <a:spcPts val="2400"/>
              </a:lnSpc>
              <a:spcBef>
                <a:spcPts val="20"/>
              </a:spcBef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200" b="1" spc="-5" dirty="0">
                <a:latin typeface="Arial"/>
                <a:cs typeface="Arial"/>
              </a:rPr>
              <a:t>Pantalón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y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camisa</a:t>
            </a:r>
            <a:r>
              <a:rPr sz="2200" b="1" dirty="0">
                <a:latin typeface="Arial"/>
                <a:cs typeface="Arial"/>
              </a:rPr>
              <a:t> en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algodón</a:t>
            </a:r>
            <a:endParaRPr sz="2200" dirty="0">
              <a:latin typeface="Arial"/>
              <a:cs typeface="Arial"/>
            </a:endParaRPr>
          </a:p>
          <a:p>
            <a:pPr marL="698465" indent="-228589">
              <a:lnSpc>
                <a:spcPts val="2400"/>
              </a:lnSpc>
              <a:spcBef>
                <a:spcPts val="25"/>
              </a:spcBef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200" b="1" spc="-5" dirty="0">
                <a:latin typeface="Arial"/>
                <a:cs typeface="Arial"/>
              </a:rPr>
              <a:t>Guantes</a:t>
            </a:r>
            <a:r>
              <a:rPr sz="2200" b="1" spc="-2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dieléctricos.</a:t>
            </a:r>
            <a:endParaRPr sz="2200" dirty="0">
              <a:latin typeface="Arial"/>
              <a:cs typeface="Arial"/>
            </a:endParaRPr>
          </a:p>
          <a:p>
            <a:pPr marL="698465" indent="-228589">
              <a:lnSpc>
                <a:spcPts val="2400"/>
              </a:lnSpc>
              <a:spcBef>
                <a:spcPts val="25"/>
              </a:spcBef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200" b="1" dirty="0">
                <a:latin typeface="Arial"/>
                <a:cs typeface="Arial"/>
              </a:rPr>
              <a:t>Gafas</a:t>
            </a:r>
            <a:r>
              <a:rPr sz="2200" b="1" spc="-11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con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protección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UV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685800"/>
            <a:ext cx="16611599" cy="96282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PROTECCIONES</a:t>
            </a:r>
            <a:endParaRPr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endParaRPr sz="2400" dirty="0">
              <a:latin typeface="Arial"/>
              <a:cs typeface="Arial"/>
            </a:endParaRPr>
          </a:p>
          <a:p>
            <a:pPr marL="355600" marR="6985" indent="-342900" algn="just"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Para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</a:t>
            </a:r>
            <a:r>
              <a:rPr sz="2400" dirty="0">
                <a:latin typeface="Arial"/>
                <a:cs typeface="Arial"/>
              </a:rPr>
              <a:t> funcionamiento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subestaciones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requieren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dirty="0">
                <a:latin typeface="Arial"/>
                <a:cs typeface="Arial"/>
              </a:rPr>
              <a:t>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Protecciones que </a:t>
            </a:r>
            <a:r>
              <a:rPr sz="2400" spc="-5" dirty="0">
                <a:latin typeface="Arial"/>
                <a:cs typeface="Arial"/>
              </a:rPr>
              <a:t>mantenga </a:t>
            </a:r>
            <a:r>
              <a:rPr sz="2400" dirty="0">
                <a:latin typeface="Arial"/>
                <a:cs typeface="Arial"/>
              </a:rPr>
              <a:t>una </a:t>
            </a:r>
            <a:r>
              <a:rPr sz="2400" spc="5" dirty="0">
                <a:latin typeface="Arial"/>
                <a:cs typeface="Arial"/>
              </a:rPr>
              <a:t>vigilancia </a:t>
            </a:r>
            <a:r>
              <a:rPr sz="2400" spc="-5" dirty="0">
                <a:latin typeface="Arial"/>
                <a:cs typeface="Arial"/>
              </a:rPr>
              <a:t>permanente</a:t>
            </a:r>
            <a:r>
              <a:rPr sz="2400" dirty="0">
                <a:latin typeface="Arial"/>
                <a:cs typeface="Arial"/>
              </a:rPr>
              <a:t> de </a:t>
            </a:r>
            <a:r>
              <a:rPr sz="2400" spc="5" dirty="0">
                <a:latin typeface="Arial"/>
                <a:cs typeface="Arial"/>
              </a:rPr>
              <a:t>los equipos </a:t>
            </a:r>
            <a:r>
              <a:rPr sz="2400" spc="11" dirty="0">
                <a:latin typeface="Arial"/>
                <a:cs typeface="Arial"/>
              </a:rPr>
              <a:t>allí 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instalados.</a:t>
            </a: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capaz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eliminar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disminuir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daños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que</a:t>
            </a:r>
            <a:r>
              <a:rPr sz="2400" spc="32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pueda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recibir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5" dirty="0">
                <a:latin typeface="Arial"/>
                <a:cs typeface="Arial"/>
              </a:rPr>
              <a:t>equipo eléctrico</a:t>
            </a:r>
            <a:r>
              <a:rPr sz="2400" dirty="0">
                <a:latin typeface="Arial"/>
                <a:cs typeface="Arial"/>
              </a:rPr>
              <a:t> cuando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 </a:t>
            </a:r>
            <a:r>
              <a:rPr sz="2400" spc="5" dirty="0">
                <a:latin typeface="Arial"/>
                <a:cs typeface="Arial"/>
              </a:rPr>
              <a:t>falla.</a:t>
            </a:r>
            <a:endParaRPr sz="2400" dirty="0">
              <a:latin typeface="Arial"/>
              <a:cs typeface="Arial"/>
            </a:endParaRPr>
          </a:p>
          <a:p>
            <a:pPr marL="355600" marR="8890" indent="-342900" algn="just"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Los </a:t>
            </a:r>
            <a:r>
              <a:rPr sz="2400" spc="5" dirty="0">
                <a:latin typeface="Arial"/>
                <a:cs typeface="Arial"/>
              </a:rPr>
              <a:t>relés utilizados </a:t>
            </a:r>
            <a:r>
              <a:rPr sz="2400" dirty="0">
                <a:latin typeface="Arial"/>
                <a:cs typeface="Arial"/>
              </a:rPr>
              <a:t>para esta tarea están diseñados </a:t>
            </a:r>
            <a:r>
              <a:rPr sz="2400" spc="-5" dirty="0">
                <a:latin typeface="Arial"/>
                <a:cs typeface="Arial"/>
              </a:rPr>
              <a:t>específicamente </a:t>
            </a:r>
            <a:r>
              <a:rPr sz="2400" dirty="0">
                <a:latin typeface="Arial"/>
                <a:cs typeface="Arial"/>
              </a:rPr>
              <a:t>para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cada </a:t>
            </a:r>
            <a:r>
              <a:rPr sz="2400" spc="-5" dirty="0">
                <a:latin typeface="Arial"/>
                <a:cs typeface="Arial"/>
              </a:rPr>
              <a:t>modulo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subestación.</a:t>
            </a:r>
          </a:p>
          <a:p>
            <a:pPr>
              <a:spcBef>
                <a:spcPts val="35"/>
              </a:spcBef>
            </a:pPr>
            <a:endParaRPr sz="2400" dirty="0">
              <a:latin typeface="Arial"/>
              <a:cs typeface="Arial"/>
            </a:endParaRPr>
          </a:p>
          <a:p>
            <a:pPr marL="12700" algn="just"/>
            <a:r>
              <a:rPr sz="2400" b="1" spc="-5" dirty="0">
                <a:latin typeface="Arial"/>
                <a:cs typeface="Arial"/>
              </a:rPr>
              <a:t>Esquema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Funcionamiento.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Cada </a:t>
            </a:r>
            <a:r>
              <a:rPr sz="2400" spc="-5" dirty="0">
                <a:latin typeface="Arial"/>
                <a:cs typeface="Arial"/>
              </a:rPr>
              <a:t>modulo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subestación posee un </a:t>
            </a:r>
            <a:r>
              <a:rPr sz="2400" spc="-5" dirty="0">
                <a:latin typeface="Arial"/>
                <a:cs typeface="Arial"/>
              </a:rPr>
              <a:t>conjunto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relés </a:t>
            </a:r>
            <a:r>
              <a:rPr sz="2400" dirty="0">
                <a:latin typeface="Arial"/>
                <a:cs typeface="Arial"/>
              </a:rPr>
              <a:t>que reciben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señales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voltaje</a:t>
            </a:r>
            <a:r>
              <a:rPr sz="2400" dirty="0">
                <a:latin typeface="Arial"/>
                <a:cs typeface="Arial"/>
              </a:rPr>
              <a:t> provenientes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instrumentación</a:t>
            </a:r>
            <a:r>
              <a:rPr sz="2400" spc="5" dirty="0">
                <a:latin typeface="Arial"/>
                <a:cs typeface="Arial"/>
              </a:rPr>
              <a:t> instalados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patio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maniobras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subestación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(</a:t>
            </a:r>
            <a:r>
              <a:rPr sz="2400" spc="16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spc="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tensión).</a:t>
            </a:r>
            <a:r>
              <a:rPr sz="2400" spc="135" dirty="0">
                <a:latin typeface="Arial"/>
                <a:cs typeface="Arial"/>
              </a:rPr>
              <a:t> </a:t>
            </a:r>
            <a:endParaRPr lang="en-US" sz="2400" spc="135" dirty="0" smtClean="0">
              <a:latin typeface="Arial"/>
              <a:cs typeface="Arial"/>
            </a:endParaRPr>
          </a:p>
          <a:p>
            <a:pPr marL="355600" marR="5080" indent="-342900" algn="just">
              <a:buFont typeface="Arial" panose="020B0604020202020204" pitchFamily="34" charset="0"/>
              <a:buChar char="•"/>
            </a:pPr>
            <a:endParaRPr lang="en-US" sz="2400" spc="135" dirty="0">
              <a:latin typeface="Arial"/>
              <a:cs typeface="Arial"/>
            </a:endParaRPr>
          </a:p>
          <a:p>
            <a:pPr marL="355600" marR="5080" indent="-342900" algn="just">
              <a:buFont typeface="Arial" panose="020B0604020202020204" pitchFamily="34" charset="0"/>
              <a:buChar char="•"/>
            </a:pPr>
            <a:r>
              <a:rPr sz="2400" dirty="0" smtClean="0">
                <a:latin typeface="Arial"/>
                <a:cs typeface="Arial"/>
              </a:rPr>
              <a:t>Con</a:t>
            </a:r>
            <a:r>
              <a:rPr sz="2400" spc="13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base</a:t>
            </a:r>
            <a:r>
              <a:rPr sz="2400" spc="140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estas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señales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ante </a:t>
            </a:r>
            <a:r>
              <a:rPr sz="2400" spc="5" dirty="0">
                <a:latin typeface="Arial"/>
                <a:cs typeface="Arial"/>
              </a:rPr>
              <a:t>la presencia </a:t>
            </a:r>
            <a:r>
              <a:rPr sz="2400" dirty="0">
                <a:latin typeface="Arial"/>
                <a:cs typeface="Arial"/>
              </a:rPr>
              <a:t>de un evento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spc="-5" dirty="0">
                <a:latin typeface="Arial"/>
                <a:cs typeface="Arial"/>
              </a:rPr>
              <a:t>anormal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5" dirty="0">
                <a:latin typeface="Arial"/>
                <a:cs typeface="Arial"/>
              </a:rPr>
              <a:t>relé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ejecuta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funciones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programadas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</a:t>
            </a:r>
            <a:r>
              <a:rPr sz="2400" spc="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pertinente</a:t>
            </a:r>
            <a:r>
              <a:rPr sz="2400" spc="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emite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señal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relé</a:t>
            </a:r>
            <a:r>
              <a:rPr lang="en-US" sz="2400" b="1" spc="-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disparo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 bloqueo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</a:t>
            </a:r>
            <a:r>
              <a:rPr sz="2400" spc="5" dirty="0">
                <a:latin typeface="Arial"/>
                <a:cs typeface="Arial"/>
              </a:rPr>
              <a:t> relé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través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camino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disparo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modulo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ordena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apertura.</a:t>
            </a:r>
          </a:p>
          <a:p>
            <a:pPr marL="342900" indent="-342900">
              <a:spcBef>
                <a:spcPts val="40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5715" indent="-342900" algn="just"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De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igual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dirty="0">
                <a:latin typeface="Arial"/>
                <a:cs typeface="Arial"/>
              </a:rPr>
              <a:t> poseen</a:t>
            </a:r>
            <a:r>
              <a:rPr sz="2400" spc="5" dirty="0">
                <a:latin typeface="Arial"/>
                <a:cs typeface="Arial"/>
              </a:rPr>
              <a:t> variables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mecánicas ( </a:t>
            </a:r>
            <a:r>
              <a:rPr sz="2400" dirty="0">
                <a:latin typeface="Arial"/>
                <a:cs typeface="Arial"/>
              </a:rPr>
              <a:t>presiones de gas,o aceite 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funcionamiento de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-11" dirty="0">
                <a:latin typeface="Arial"/>
                <a:cs typeface="Arial"/>
              </a:rPr>
              <a:t>mecanismos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operación, </a:t>
            </a:r>
            <a:r>
              <a:rPr sz="2400" spc="-5" dirty="0">
                <a:latin typeface="Arial"/>
                <a:cs typeface="Arial"/>
              </a:rPr>
              <a:t>temperaturas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aceite dielectrico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dirty="0" err="1">
                <a:latin typeface="Arial"/>
                <a:cs typeface="Arial"/>
              </a:rPr>
              <a:t>devanados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)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que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supervisarse.</a:t>
            </a:r>
            <a:r>
              <a:rPr sz="2400" spc="5" dirty="0">
                <a:latin typeface="Arial"/>
                <a:cs typeface="Arial"/>
              </a:rPr>
              <a:t> </a:t>
            </a:r>
            <a:endParaRPr lang="en-US" sz="2400" spc="5" dirty="0" smtClean="0">
              <a:latin typeface="Arial"/>
              <a:cs typeface="Arial"/>
            </a:endParaRPr>
          </a:p>
          <a:p>
            <a:pPr marL="355600" marR="5715" indent="-342900" algn="just">
              <a:buFont typeface="Arial" panose="020B0604020202020204" pitchFamily="34" charset="0"/>
              <a:buChar char="•"/>
            </a:pPr>
            <a:endParaRPr lang="en-US" sz="2400" spc="5" dirty="0">
              <a:latin typeface="Arial"/>
              <a:cs typeface="Arial"/>
            </a:endParaRPr>
          </a:p>
          <a:p>
            <a:pPr marL="355600" marR="5715" indent="-342900" algn="just">
              <a:buFont typeface="Arial" panose="020B0604020202020204" pitchFamily="34" charset="0"/>
              <a:buChar char="•"/>
            </a:pPr>
            <a:r>
              <a:rPr sz="2400" dirty="0" err="1" smtClean="0">
                <a:latin typeface="Arial"/>
                <a:cs typeface="Arial"/>
              </a:rPr>
              <a:t>Cuando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alteración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importante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estas </a:t>
            </a:r>
            <a:r>
              <a:rPr sz="2400" spc="5" dirty="0">
                <a:latin typeface="Arial"/>
                <a:cs typeface="Arial"/>
              </a:rPr>
              <a:t> variables los relés </a:t>
            </a:r>
            <a:r>
              <a:rPr sz="2400" dirty="0">
                <a:latin typeface="Arial"/>
                <a:cs typeface="Arial"/>
              </a:rPr>
              <a:t>de protecciones </a:t>
            </a:r>
            <a:r>
              <a:rPr sz="2400" spc="-5" dirty="0">
                <a:latin typeface="Arial"/>
                <a:cs typeface="Arial"/>
              </a:rPr>
              <a:t>si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 pertinente   </a:t>
            </a:r>
            <a:r>
              <a:rPr sz="2400" spc="-5" dirty="0">
                <a:latin typeface="Arial"/>
                <a:cs typeface="Arial"/>
              </a:rPr>
              <a:t>emite </a:t>
            </a:r>
            <a:r>
              <a:rPr sz="2400" dirty="0">
                <a:latin typeface="Arial"/>
                <a:cs typeface="Arial"/>
              </a:rPr>
              <a:t>una señal al </a:t>
            </a:r>
            <a:r>
              <a:rPr sz="2400" spc="5" dirty="0">
                <a:latin typeface="Arial"/>
                <a:cs typeface="Arial"/>
              </a:rPr>
              <a:t>relé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disparo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bloqueo, </a:t>
            </a:r>
            <a:r>
              <a:rPr sz="2400" dirty="0">
                <a:latin typeface="Arial"/>
                <a:cs typeface="Arial"/>
              </a:rPr>
              <a:t>este </a:t>
            </a:r>
            <a:r>
              <a:rPr sz="2400" spc="5" dirty="0">
                <a:latin typeface="Arial"/>
                <a:cs typeface="Arial"/>
              </a:rPr>
              <a:t>relé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través del </a:t>
            </a:r>
            <a:r>
              <a:rPr sz="2400" spc="-5" dirty="0">
                <a:latin typeface="Arial"/>
                <a:cs typeface="Arial"/>
              </a:rPr>
              <a:t>camino </a:t>
            </a:r>
            <a:r>
              <a:rPr sz="2400" dirty="0">
                <a:latin typeface="Arial"/>
                <a:cs typeface="Arial"/>
              </a:rPr>
              <a:t>de disparo del interruptor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modulo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ordena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apertura.</a:t>
            </a:r>
          </a:p>
          <a:p>
            <a:pPr>
              <a:spcBef>
                <a:spcPts val="35"/>
              </a:spcBef>
            </a:pPr>
            <a:endParaRPr sz="2400" dirty="0">
              <a:latin typeface="Arial"/>
              <a:cs typeface="Arial"/>
            </a:endParaRPr>
          </a:p>
          <a:p>
            <a:pPr marL="12700" algn="just"/>
            <a:r>
              <a:rPr sz="2400" dirty="0" smtClean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685800"/>
            <a:ext cx="16611600" cy="43729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1289" algn="l"/>
              </a:tabLst>
            </a:pPr>
            <a:r>
              <a:rPr sz="2000" b="1" spc="-5" dirty="0" err="1">
                <a:latin typeface="Arial"/>
                <a:cs typeface="Arial"/>
              </a:rPr>
              <a:t>Protecciones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Diferenciales</a:t>
            </a:r>
            <a:endParaRPr lang="en-US" sz="2000" b="1" spc="-5" dirty="0" smtClean="0">
              <a:latin typeface="Arial"/>
              <a:cs typeface="Arial"/>
            </a:endParaRPr>
          </a:p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1289" algn="l"/>
              </a:tabLst>
            </a:pPr>
            <a:endParaRPr sz="2000" dirty="0">
              <a:latin typeface="Arial"/>
              <a:cs typeface="Arial"/>
            </a:endParaRPr>
          </a:p>
          <a:p>
            <a:pPr marL="584189" marR="5715" indent="-342900" algn="just">
              <a:spcBef>
                <a:spcPts val="6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Supervisan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entran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salen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sistema,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cuando </a:t>
            </a:r>
            <a:r>
              <a:rPr sz="2000" spc="-3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presenta una </a:t>
            </a:r>
            <a:r>
              <a:rPr sz="2000" spc="5" dirty="0">
                <a:latin typeface="Arial"/>
                <a:cs typeface="Arial"/>
              </a:rPr>
              <a:t>falla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alguno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5" dirty="0">
                <a:latin typeface="Arial"/>
                <a:cs typeface="Arial"/>
              </a:rPr>
              <a:t>elementos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-15" dirty="0">
                <a:latin typeface="Arial"/>
                <a:cs typeface="Arial"/>
              </a:rPr>
              <a:t>suma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corrientes que entran no es </a:t>
            </a:r>
            <a:r>
              <a:rPr sz="2000" spc="5" dirty="0">
                <a:latin typeface="Arial"/>
                <a:cs typeface="Arial"/>
              </a:rPr>
              <a:t>igual </a:t>
            </a:r>
            <a:r>
              <a:rPr sz="2000" spc="-5" dirty="0">
                <a:latin typeface="Arial"/>
                <a:cs typeface="Arial"/>
              </a:rPr>
              <a:t>a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dirty="0">
                <a:latin typeface="Arial"/>
                <a:cs typeface="Arial"/>
              </a:rPr>
              <a:t>que salen </a:t>
            </a:r>
            <a:r>
              <a:rPr sz="2000" spc="-5" dirty="0">
                <a:latin typeface="Arial"/>
                <a:cs typeface="Arial"/>
              </a:rPr>
              <a:t>y </a:t>
            </a:r>
            <a:r>
              <a:rPr sz="2000" dirty="0">
                <a:latin typeface="Arial"/>
                <a:cs typeface="Arial"/>
              </a:rPr>
              <a:t>el </a:t>
            </a:r>
            <a:r>
              <a:rPr sz="2000" spc="5" dirty="0">
                <a:latin typeface="Arial"/>
                <a:cs typeface="Arial"/>
              </a:rPr>
              <a:t>relé </a:t>
            </a:r>
            <a:r>
              <a:rPr sz="2000" dirty="0">
                <a:latin typeface="Arial"/>
                <a:cs typeface="Arial"/>
              </a:rPr>
              <a:t>actúa para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desconectar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spc="5" dirty="0">
                <a:latin typeface="Arial"/>
                <a:cs typeface="Arial"/>
              </a:rPr>
              <a:t> fallado.</a:t>
            </a:r>
            <a:endParaRPr sz="2000" dirty="0">
              <a:latin typeface="Arial"/>
              <a:cs typeface="Arial"/>
            </a:endParaRPr>
          </a:p>
          <a:p>
            <a:pPr marL="584189" indent="-342900" algn="just">
              <a:buFont typeface="Arial" panose="020B0604020202020204" pitchFamily="34" charset="0"/>
              <a:buChar char="•"/>
            </a:pPr>
            <a:r>
              <a:rPr sz="2000" spc="-11" dirty="0">
                <a:latin typeface="Arial"/>
                <a:cs typeface="Arial"/>
              </a:rPr>
              <a:t>Se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usan</a:t>
            </a:r>
            <a:r>
              <a:rPr sz="2000" spc="1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proteger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barras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devanados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de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-5" dirty="0">
                <a:latin typeface="Arial"/>
                <a:cs typeface="Arial"/>
              </a:rPr>
              <a:t> transformadores.</a:t>
            </a:r>
            <a:endParaRPr sz="2000" dirty="0">
              <a:latin typeface="Arial"/>
              <a:cs typeface="Arial"/>
            </a:endParaRPr>
          </a:p>
          <a:p>
            <a:pPr marL="584189" marR="8254" indent="-342900" algn="just">
              <a:spcBef>
                <a:spcPts val="51"/>
              </a:spcBef>
              <a:buFont typeface="Arial" panose="020B0604020202020204" pitchFamily="34" charset="0"/>
              <a:buChar char="•"/>
            </a:pPr>
            <a:r>
              <a:rPr sz="2000" spc="-5" dirty="0">
                <a:latin typeface="Arial"/>
                <a:cs typeface="Arial"/>
              </a:rPr>
              <a:t>Ante </a:t>
            </a:r>
            <a:r>
              <a:rPr sz="2000" dirty="0">
                <a:latin typeface="Arial"/>
                <a:cs typeface="Arial"/>
              </a:rPr>
              <a:t>una </a:t>
            </a:r>
            <a:r>
              <a:rPr sz="2000" spc="5" dirty="0">
                <a:latin typeface="Arial"/>
                <a:cs typeface="Arial"/>
              </a:rPr>
              <a:t>falla </a:t>
            </a:r>
            <a:r>
              <a:rPr sz="2000" dirty="0">
                <a:latin typeface="Arial"/>
                <a:cs typeface="Arial"/>
              </a:rPr>
              <a:t>en el </a:t>
            </a:r>
            <a:r>
              <a:rPr sz="2000" spc="-5" dirty="0">
                <a:latin typeface="Arial"/>
                <a:cs typeface="Arial"/>
              </a:rPr>
              <a:t>barraje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subestación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protección </a:t>
            </a:r>
            <a:r>
              <a:rPr sz="2000" spc="5" dirty="0">
                <a:latin typeface="Arial"/>
                <a:cs typeface="Arial"/>
              </a:rPr>
              <a:t>diferencial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ordena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disparo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todos</a:t>
            </a:r>
            <a:r>
              <a:rPr sz="2000" spc="5" dirty="0">
                <a:latin typeface="Arial"/>
                <a:cs typeface="Arial"/>
              </a:rPr>
              <a:t> los </a:t>
            </a:r>
            <a:r>
              <a:rPr sz="2000" dirty="0">
                <a:latin typeface="Arial"/>
                <a:cs typeface="Arial"/>
              </a:rPr>
              <a:t>interruptores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asociados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barra.</a:t>
            </a:r>
          </a:p>
          <a:p>
            <a:pPr algn="just">
              <a:spcBef>
                <a:spcPts val="11"/>
              </a:spcBef>
            </a:pPr>
            <a:endParaRPr sz="2000" dirty="0">
              <a:latin typeface="Arial"/>
              <a:cs typeface="Arial"/>
            </a:endParaRPr>
          </a:p>
          <a:p>
            <a:pPr marL="241289" indent="-228589" algn="just">
              <a:buFont typeface="Symbol"/>
              <a:buChar char=""/>
              <a:tabLst>
                <a:tab pos="241289" algn="l"/>
              </a:tabLst>
            </a:pPr>
            <a:r>
              <a:rPr sz="2000" b="1" dirty="0">
                <a:latin typeface="Arial"/>
                <a:cs typeface="Arial"/>
              </a:rPr>
              <a:t>Proteccion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spc="-5" dirty="0" err="1">
                <a:latin typeface="Arial"/>
                <a:cs typeface="Arial"/>
              </a:rPr>
              <a:t>Distancia</a:t>
            </a:r>
            <a:r>
              <a:rPr sz="2000" spc="-5" dirty="0" smtClean="0">
                <a:latin typeface="Arial"/>
                <a:cs typeface="Arial"/>
              </a:rPr>
              <a:t>.</a:t>
            </a:r>
            <a:endParaRPr lang="en-US" sz="2000" spc="-5" dirty="0" smtClean="0">
              <a:latin typeface="Arial"/>
              <a:cs typeface="Arial"/>
            </a:endParaRPr>
          </a:p>
          <a:p>
            <a:pPr marL="241289" indent="-228589" algn="just">
              <a:buFont typeface="Symbol"/>
              <a:buChar char=""/>
              <a:tabLst>
                <a:tab pos="241289" algn="l"/>
              </a:tabLst>
            </a:pPr>
            <a:endParaRPr sz="2000" dirty="0">
              <a:latin typeface="Arial"/>
              <a:cs typeface="Arial"/>
            </a:endParaRPr>
          </a:p>
          <a:p>
            <a:pPr marL="577839" marR="5715" indent="-342900" algn="just">
              <a:spcBef>
                <a:spcPts val="65"/>
              </a:spcBef>
              <a:buFont typeface="Arial" panose="020B0604020202020204" pitchFamily="34" charset="0"/>
              <a:buChar char="•"/>
            </a:pPr>
            <a:r>
              <a:rPr sz="2000" spc="-5" dirty="0">
                <a:latin typeface="Arial"/>
                <a:cs typeface="Arial"/>
              </a:rPr>
              <a:t>Este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 usa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proteger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3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transmisión</a:t>
            </a:r>
            <a:r>
              <a:rPr sz="2000" spc="3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energía. </a:t>
            </a:r>
            <a:r>
              <a:rPr sz="2000" spc="-11" dirty="0">
                <a:latin typeface="Arial"/>
                <a:cs typeface="Arial"/>
              </a:rPr>
              <a:t>Al </a:t>
            </a:r>
            <a:r>
              <a:rPr sz="2000" spc="5" dirty="0">
                <a:latin typeface="Arial"/>
                <a:cs typeface="Arial"/>
              </a:rPr>
              <a:t>relé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spc="5" dirty="0">
                <a:latin typeface="Arial"/>
                <a:cs typeface="Arial"/>
              </a:rPr>
              <a:t>le </a:t>
            </a:r>
            <a:r>
              <a:rPr sz="2000" dirty="0">
                <a:latin typeface="Arial"/>
                <a:cs typeface="Arial"/>
              </a:rPr>
              <a:t>ingresan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5" dirty="0">
                <a:latin typeface="Arial"/>
                <a:cs typeface="Arial"/>
              </a:rPr>
              <a:t>parámetros </a:t>
            </a:r>
            <a:r>
              <a:rPr sz="2000" spc="5" dirty="0">
                <a:latin typeface="Arial"/>
                <a:cs typeface="Arial"/>
              </a:rPr>
              <a:t>eléctricos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línea 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transmisión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este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supervisa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corrientes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tensiones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esta.</a:t>
            </a:r>
          </a:p>
          <a:p>
            <a:pPr marL="577839" indent="-342900" algn="just"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Cuando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presenta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falla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línea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transmisión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,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115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relé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con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el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impedancia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falla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determina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distancia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falla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acuerdo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criterios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programación ordena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apertura del interruptor </a:t>
            </a:r>
            <a:r>
              <a:rPr sz="2000" spc="-5" dirty="0">
                <a:latin typeface="Arial"/>
                <a:cs typeface="Arial"/>
              </a:rPr>
              <a:t>si </a:t>
            </a:r>
            <a:r>
              <a:rPr sz="2000" spc="5" dirty="0">
                <a:latin typeface="Arial"/>
                <a:cs typeface="Arial"/>
              </a:rPr>
              <a:t>la falla </a:t>
            </a:r>
            <a:r>
              <a:rPr sz="2000" dirty="0">
                <a:latin typeface="Arial"/>
                <a:cs typeface="Arial"/>
              </a:rPr>
              <a:t>esta dentro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su </a:t>
            </a:r>
            <a:r>
              <a:rPr sz="2000" dirty="0">
                <a:latin typeface="Arial"/>
                <a:cs typeface="Arial"/>
              </a:rPr>
              <a:t>zona de protección </a:t>
            </a:r>
            <a:r>
              <a:rPr sz="2000" spc="-5" dirty="0">
                <a:latin typeface="Arial"/>
                <a:cs typeface="Arial"/>
              </a:rPr>
              <a:t>y además</a:t>
            </a:r>
            <a:r>
              <a:rPr sz="2000" dirty="0">
                <a:latin typeface="Arial"/>
                <a:cs typeface="Arial"/>
              </a:rPr>
              <a:t> envía una señala </a:t>
            </a:r>
            <a:r>
              <a:rPr sz="2000" spc="-5" dirty="0">
                <a:latin typeface="Arial"/>
                <a:cs typeface="Arial"/>
              </a:rPr>
              <a:t>a </a:t>
            </a:r>
            <a:r>
              <a:rPr sz="2000" dirty="0">
                <a:latin typeface="Arial"/>
                <a:cs typeface="Arial"/>
              </a:rPr>
              <a:t>través de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tele</a:t>
            </a:r>
            <a:r>
              <a:rPr sz="20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protección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relé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extremo.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1800" y="5181600"/>
            <a:ext cx="7010400" cy="439216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609600"/>
            <a:ext cx="1653539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endParaRPr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400" dirty="0">
              <a:latin typeface="Arial"/>
              <a:cs typeface="Arial"/>
            </a:endParaRPr>
          </a:p>
          <a:p>
            <a:pPr marL="12700"/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DESCRIPCION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8890" indent="-342900" algn="just">
              <a:spcBef>
                <a:spcPts val="35"/>
              </a:spcBef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El </a:t>
            </a:r>
            <a:r>
              <a:rPr sz="2400" dirty="0">
                <a:latin typeface="Arial"/>
                <a:cs typeface="Arial"/>
              </a:rPr>
              <a:t>interruptor es un </a:t>
            </a:r>
            <a:r>
              <a:rPr sz="2400" spc="5" dirty="0">
                <a:latin typeface="Arial"/>
                <a:cs typeface="Arial"/>
              </a:rPr>
              <a:t>dispositivo </a:t>
            </a:r>
            <a:r>
              <a:rPr sz="2400" dirty="0">
                <a:latin typeface="Arial"/>
                <a:cs typeface="Arial"/>
              </a:rPr>
              <a:t>destinado al cierre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apertura de un </a:t>
            </a:r>
            <a:r>
              <a:rPr sz="2400" spc="5" dirty="0">
                <a:latin typeface="Arial"/>
                <a:cs typeface="Arial"/>
              </a:rPr>
              <a:t>circuito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con</a:t>
            </a:r>
            <a:r>
              <a:rPr sz="2400" b="1" u="sng" spc="-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carga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condiciones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normales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corto</a:t>
            </a:r>
            <a:r>
              <a:rPr sz="2400" spc="5" dirty="0">
                <a:latin typeface="Arial"/>
                <a:cs typeface="Arial"/>
              </a:rPr>
              <a:t> circuito.</a:t>
            </a:r>
            <a:endParaRPr sz="2400" dirty="0">
              <a:latin typeface="Arial"/>
              <a:cs typeface="Arial"/>
            </a:endParaRPr>
          </a:p>
          <a:p>
            <a:pPr marL="355600" marR="6985" indent="-342900" algn="just"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mas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importantes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elementos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subestación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comportamiento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determina</a:t>
            </a:r>
            <a:r>
              <a:rPr sz="2400" dirty="0">
                <a:latin typeface="Arial"/>
                <a:cs typeface="Arial"/>
              </a:rPr>
              <a:t> 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nivel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confiabilidad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puede tener un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potencia.</a:t>
            </a: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6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5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5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5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capaz</a:t>
            </a:r>
            <a:r>
              <a:rPr sz="2400" spc="5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interrumpir</a:t>
            </a:r>
            <a:r>
              <a:rPr sz="2400" spc="5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corrientes</a:t>
            </a:r>
            <a:r>
              <a:rPr sz="2400" spc="58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eléctricas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24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de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intensidad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factores de potencia diferentes, extinguiendo el arco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 </a:t>
            </a:r>
            <a:r>
              <a:rPr sz="2400" spc="-5" dirty="0">
                <a:latin typeface="Arial"/>
                <a:cs typeface="Arial"/>
              </a:rPr>
              <a:t>maniobra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produce</a:t>
            </a:r>
            <a:r>
              <a:rPr sz="2400" spc="5" dirty="0">
                <a:latin typeface="Arial"/>
                <a:cs typeface="Arial"/>
              </a:rPr>
              <a:t> sin </a:t>
            </a:r>
            <a:r>
              <a:rPr sz="2400" dirty="0">
                <a:latin typeface="Arial"/>
                <a:cs typeface="Arial"/>
              </a:rPr>
              <a:t>destruirse.</a:t>
            </a:r>
          </a:p>
          <a:p>
            <a:pPr>
              <a:spcBef>
                <a:spcPts val="25"/>
              </a:spcBef>
            </a:pPr>
            <a:endParaRPr sz="2400" dirty="0">
              <a:latin typeface="Arial"/>
              <a:cs typeface="Arial"/>
            </a:endParaRPr>
          </a:p>
          <a:p>
            <a:pPr marL="12700" marR="3096740">
              <a:spcBef>
                <a:spcPts val="5"/>
              </a:spcBef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COMPONENTES</a:t>
            </a:r>
            <a:r>
              <a:rPr sz="2400" b="1" spc="-5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400" b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 </a:t>
            </a:r>
            <a:r>
              <a:rPr sz="2400" b="1" spc="-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PARTE</a:t>
            </a:r>
            <a:r>
              <a:rPr sz="24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ACTIVA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constituida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cámaras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dirty="0" err="1">
                <a:latin typeface="Arial"/>
                <a:cs typeface="Arial"/>
              </a:rPr>
              <a:t>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soportan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el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contactos </a:t>
            </a:r>
            <a:r>
              <a:rPr sz="2400" spc="-5" dirty="0">
                <a:latin typeface="Arial"/>
                <a:cs typeface="Arial"/>
              </a:rPr>
              <a:t>fijos y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11" dirty="0">
                <a:latin typeface="Arial"/>
                <a:cs typeface="Arial"/>
              </a:rPr>
              <a:t>mecanismo </a:t>
            </a:r>
            <a:r>
              <a:rPr sz="2400" dirty="0">
                <a:latin typeface="Arial"/>
                <a:cs typeface="Arial"/>
              </a:rPr>
              <a:t>de operación que soporta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contactos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móviles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0600" y="5181600"/>
            <a:ext cx="4559808" cy="2514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6592" y="7696200"/>
            <a:ext cx="4687824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9800" y="762000"/>
            <a:ext cx="8867396" cy="2241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PARTE</a:t>
            </a:r>
            <a:r>
              <a:rPr sz="2400" b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PASIVA</a:t>
            </a:r>
            <a:endParaRPr lang="en-US" sz="2400" b="1" spc="-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just"/>
            <a:r>
              <a:rPr sz="2400" spc="-11" dirty="0">
                <a:latin typeface="Arial"/>
                <a:cs typeface="Arial"/>
              </a:rPr>
              <a:t>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parte 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que:</a:t>
            </a:r>
          </a:p>
          <a:p>
            <a:pPr marL="469876" indent="-228589" algn="just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Protege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mecánicamente</a:t>
            </a:r>
            <a:r>
              <a:rPr sz="2400" dirty="0">
                <a:latin typeface="Arial"/>
                <a:cs typeface="Arial"/>
              </a:rPr>
              <a:t> 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Posee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puntos de izada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transporte</a:t>
            </a: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dirty="0">
                <a:latin typeface="Arial"/>
                <a:cs typeface="Arial"/>
              </a:rPr>
              <a:t> fijación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tablero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9700" y="3029710"/>
            <a:ext cx="2514600" cy="35996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400" y="6629400"/>
            <a:ext cx="16459200" cy="262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ACCESORIOS</a:t>
            </a:r>
            <a:endParaRPr lang="en-US" sz="2400" b="1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endParaRPr sz="2400" b="1" dirty="0">
              <a:latin typeface="Arial"/>
              <a:cs typeface="Arial"/>
            </a:endParaRP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Válvulas de</a:t>
            </a:r>
            <a:r>
              <a:rPr sz="2400" spc="5" dirty="0">
                <a:latin typeface="Arial"/>
                <a:cs typeface="Arial"/>
              </a:rPr>
              <a:t> llenado, </a:t>
            </a:r>
            <a:r>
              <a:rPr sz="2400" dirty="0">
                <a:latin typeface="Arial"/>
                <a:cs typeface="Arial"/>
              </a:rPr>
              <a:t>descarga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muestreo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fluido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</a:t>
            </a:r>
            <a:r>
              <a:rPr sz="2400" spc="5" dirty="0">
                <a:latin typeface="Arial"/>
                <a:cs typeface="Arial"/>
              </a:rPr>
              <a:t>aislante</a:t>
            </a:r>
            <a:endParaRPr sz="2400" dirty="0">
              <a:latin typeface="Arial"/>
              <a:cs typeface="Arial"/>
            </a:endParaRP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Conectores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puesta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tierra</a:t>
            </a: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Placas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datos</a:t>
            </a:r>
          </a:p>
          <a:p>
            <a:pPr marL="469876" marR="87626" indent="-228589">
              <a:spcBef>
                <a:spcPts val="91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Gabinete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los dispositivos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control, protección,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medición,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compresores,</a:t>
            </a:r>
            <a:r>
              <a:rPr sz="2400" dirty="0">
                <a:latin typeface="Arial"/>
                <a:cs typeface="Arial"/>
              </a:rPr>
              <a:t> resortes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bobinas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apertura,</a:t>
            </a:r>
            <a:r>
              <a:rPr sz="2400" spc="5" dirty="0">
                <a:latin typeface="Arial"/>
                <a:cs typeface="Arial"/>
              </a:rPr>
              <a:t> calefacción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838200"/>
            <a:ext cx="16535400" cy="4496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TIPOS</a:t>
            </a:r>
            <a:r>
              <a:rPr sz="24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endParaRPr lang="en-US" sz="2400" b="1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  <a:p>
            <a:pPr marL="12700" marR="200015" algn="just">
              <a:spcBef>
                <a:spcPts val="51"/>
              </a:spcBef>
            </a:pPr>
            <a:r>
              <a:rPr sz="2400" dirty="0">
                <a:latin typeface="Arial"/>
                <a:cs typeface="Arial"/>
              </a:rPr>
              <a:t>Los 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clasificar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acuerdo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método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extinción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eléctrico</a:t>
            </a:r>
            <a:r>
              <a:rPr sz="2400" spc="5" dirty="0" smtClean="0">
                <a:latin typeface="Arial"/>
                <a:cs typeface="Arial"/>
              </a:rPr>
              <a:t>:</a:t>
            </a:r>
            <a:endParaRPr lang="en-US" sz="2400" spc="5" dirty="0" smtClean="0">
              <a:latin typeface="Arial"/>
              <a:cs typeface="Arial"/>
            </a:endParaRPr>
          </a:p>
          <a:p>
            <a:pPr marL="12700" marR="200015" algn="just"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>
                <a:latin typeface="Arial"/>
                <a:cs typeface="Arial"/>
              </a:rPr>
              <a:t>Interruptor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 gran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volumen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aceite</a:t>
            </a:r>
            <a:endParaRPr lang="en-US" sz="2400" b="1" dirty="0" smtClean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812776" marR="23494" indent="-342900" algn="just"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sz="2400" spc="5" dirty="0">
                <a:latin typeface="Arial"/>
                <a:cs typeface="Arial"/>
              </a:rPr>
              <a:t>Utilizan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como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producirse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genera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cantidad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debido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diseño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-11" dirty="0">
                <a:latin typeface="Arial"/>
                <a:cs typeface="Arial"/>
              </a:rPr>
              <a:t>cámara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</a:t>
            </a:r>
            <a:r>
              <a:rPr sz="2400" spc="-15" dirty="0">
                <a:latin typeface="Arial"/>
                <a:cs typeface="Arial"/>
              </a:rPr>
              <a:t>empuja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chorro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través 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provocando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su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alargamiento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enfriamiento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extingue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onda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corriente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por</a:t>
            </a:r>
            <a:r>
              <a:rPr sz="2400" b="1" spc="-1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cero</a:t>
            </a:r>
            <a:r>
              <a:rPr sz="2400" b="1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sz="2400" b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812776" marR="23494" indent="-342900" algn="just">
              <a:spcBef>
                <a:spcPts val="20"/>
              </a:spcBef>
              <a:buFont typeface="Wingdings" panose="05000000000000000000" pitchFamily="2" charset="2"/>
              <a:buChar char="Ø"/>
            </a:pPr>
            <a:endParaRPr sz="2400" dirty="0">
              <a:latin typeface="Arial"/>
              <a:cs typeface="Arial"/>
            </a:endParaRPr>
          </a:p>
          <a:p>
            <a:pPr marL="812776" marR="5080" indent="-342900" algn="just">
              <a:spcBef>
                <a:spcPts val="60"/>
              </a:spcBef>
              <a:buFont typeface="Wingdings" panose="05000000000000000000" pitchFamily="2" charset="2"/>
              <a:buChar char="Ø"/>
            </a:pPr>
            <a:r>
              <a:rPr sz="2400" spc="-5" dirty="0">
                <a:latin typeface="Arial"/>
                <a:cs typeface="Arial"/>
              </a:rPr>
              <a:t>Para </a:t>
            </a:r>
            <a:r>
              <a:rPr sz="2400" dirty="0">
                <a:latin typeface="Arial"/>
                <a:cs typeface="Arial"/>
              </a:rPr>
              <a:t>grandes capacidades de ruptura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tensiones elevadas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usa un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 para cada </a:t>
            </a:r>
            <a:r>
              <a:rPr sz="2400" spc="5" dirty="0">
                <a:latin typeface="Arial"/>
                <a:cs typeface="Arial"/>
              </a:rPr>
              <a:t>polo </a:t>
            </a:r>
            <a:r>
              <a:rPr sz="2400" dirty="0">
                <a:latin typeface="Arial"/>
                <a:cs typeface="Arial"/>
              </a:rPr>
              <a:t>del interruptor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un accionamiento sincronizado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tres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polos.</a:t>
            </a:r>
          </a:p>
        </p:txBody>
      </p:sp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8800" y="5029200"/>
            <a:ext cx="6400800" cy="4572000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3911600" y="6858000"/>
            <a:ext cx="3897631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Figure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</a:t>
            </a:r>
            <a:r>
              <a:rPr sz="2000" b="1" spc="1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Interruptor</a:t>
            </a:r>
            <a:r>
              <a:rPr sz="2000" b="1" spc="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gran </a:t>
            </a:r>
            <a:r>
              <a:rPr sz="2000" b="1" spc="-15" dirty="0">
                <a:latin typeface="Times New Roman"/>
                <a:cs typeface="Times New Roman"/>
              </a:rPr>
              <a:t>volumen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de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aceite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63600" y="533400"/>
            <a:ext cx="16306800" cy="3005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spc="-5" dirty="0">
                <a:latin typeface="Arial"/>
                <a:cs typeface="Arial"/>
              </a:rPr>
              <a:t>Interruptor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pequeño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volumen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aceite</a:t>
            </a:r>
            <a:endParaRPr lang="en-US" sz="2400" b="1" dirty="0" smtClean="0">
              <a:latin typeface="Arial"/>
              <a:cs typeface="Arial"/>
            </a:endParaRPr>
          </a:p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endParaRPr sz="2400" dirty="0">
              <a:latin typeface="Arial"/>
              <a:cs typeface="Arial"/>
            </a:endParaRPr>
          </a:p>
          <a:p>
            <a:pPr marL="812776" marR="5080" indent="-342900" algn="just">
              <a:spcBef>
                <a:spcPts val="60"/>
              </a:spcBef>
              <a:buFont typeface="Wingdings" panose="05000000000000000000" pitchFamily="2" charset="2"/>
              <a:buChar char="Ø"/>
            </a:pPr>
            <a:r>
              <a:rPr sz="2400" spc="5" dirty="0">
                <a:latin typeface="Arial"/>
                <a:cs typeface="Arial"/>
              </a:rPr>
              <a:t>Utilizan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pequeños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volúmenes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como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arco.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general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tensiones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potencias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medias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n-US" sz="2400" spc="-5" dirty="0" smtClean="0">
              <a:latin typeface="Arial"/>
              <a:cs typeface="Arial"/>
            </a:endParaRPr>
          </a:p>
          <a:p>
            <a:pPr marL="812776" marR="5080" indent="-342900" algn="just">
              <a:spcBef>
                <a:spcPts val="60"/>
              </a:spcBef>
              <a:buFont typeface="Wingdings" panose="05000000000000000000" pitchFamily="2" charset="2"/>
              <a:buChar char="Ø"/>
            </a:pPr>
            <a:endParaRPr sz="2400" dirty="0">
              <a:latin typeface="Arial"/>
              <a:cs typeface="Arial"/>
            </a:endParaRPr>
          </a:p>
          <a:p>
            <a:pPr marL="812776" indent="-342900" algn="just">
              <a:buFont typeface="Wingdings" panose="05000000000000000000" pitchFamily="2" charset="2"/>
              <a:buChar char="Ø"/>
            </a:pPr>
            <a:r>
              <a:rPr sz="2400" dirty="0">
                <a:latin typeface="Arial"/>
                <a:cs typeface="Arial"/>
              </a:rPr>
              <a:t>Requiere</a:t>
            </a:r>
            <a:r>
              <a:rPr sz="2400" spc="5" dirty="0">
                <a:latin typeface="Arial"/>
                <a:cs typeface="Arial"/>
              </a:rPr>
              <a:t> solo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%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gran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volumen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aceite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812776" indent="-342900" algn="just">
              <a:buFont typeface="Wingdings" panose="05000000000000000000" pitchFamily="2" charset="2"/>
              <a:buChar char="Ø"/>
            </a:pPr>
            <a:endParaRPr sz="2400" dirty="0">
              <a:latin typeface="Arial"/>
              <a:cs typeface="Arial"/>
            </a:endParaRPr>
          </a:p>
          <a:p>
            <a:pPr marL="812776" indent="-342900" algn="just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tiempo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 es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aproximadamente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ciclos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1600" y="3810000"/>
            <a:ext cx="5791200" cy="5334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854200" y="5867400"/>
            <a:ext cx="5260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AR" b="1" spc="-5" dirty="0" smtClean="0">
                <a:latin typeface="Times New Roman"/>
                <a:cs typeface="Times New Roman"/>
              </a:rPr>
              <a:t>Figure</a:t>
            </a:r>
            <a:r>
              <a:rPr lang="es-AR" b="1" spc="15" dirty="0" smtClean="0">
                <a:latin typeface="Times New Roman"/>
                <a:cs typeface="Times New Roman"/>
              </a:rPr>
              <a:t> </a:t>
            </a:r>
            <a:r>
              <a:rPr lang="es-AR" b="1" dirty="0" smtClean="0">
                <a:latin typeface="Times New Roman"/>
                <a:cs typeface="Times New Roman"/>
              </a:rPr>
              <a:t>2</a:t>
            </a:r>
            <a:r>
              <a:rPr lang="es-AR" b="1" spc="11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Interruptor</a:t>
            </a:r>
            <a:r>
              <a:rPr lang="es-AR" b="1" spc="15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de</a:t>
            </a:r>
            <a:r>
              <a:rPr lang="es-AR" b="1" spc="15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pequeño</a:t>
            </a:r>
            <a:r>
              <a:rPr lang="es-AR" b="1" spc="-15" dirty="0" smtClean="0">
                <a:latin typeface="Times New Roman"/>
                <a:cs typeface="Times New Roman"/>
              </a:rPr>
              <a:t> volumen</a:t>
            </a:r>
            <a:r>
              <a:rPr lang="es-AR" b="1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de</a:t>
            </a:r>
            <a:r>
              <a:rPr lang="es-AR" b="1" spc="15" dirty="0" smtClean="0">
                <a:latin typeface="Times New Roman"/>
                <a:cs typeface="Times New Roman"/>
              </a:rPr>
              <a:t> </a:t>
            </a:r>
            <a:r>
              <a:rPr lang="es-AR" b="1" spc="5" dirty="0" smtClean="0">
                <a:latin typeface="Times New Roman"/>
                <a:cs typeface="Times New Roman"/>
              </a:rPr>
              <a:t>aceite.</a:t>
            </a:r>
            <a:endParaRPr lang="es-AR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6400" y="304800"/>
            <a:ext cx="16992600" cy="5866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5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69876" indent="-228589" algn="just">
              <a:lnSpc>
                <a:spcPts val="23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spc="-5" dirty="0" err="1">
                <a:latin typeface="Arial"/>
                <a:cs typeface="Arial"/>
              </a:rPr>
              <a:t>Interruptores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neumáticos</a:t>
            </a:r>
            <a:endParaRPr lang="en-US" sz="2000" b="1" spc="-5" dirty="0" smtClean="0">
              <a:latin typeface="Arial"/>
              <a:cs typeface="Arial"/>
            </a:endParaRPr>
          </a:p>
          <a:p>
            <a:pPr marL="469876" indent="-228589" algn="just">
              <a:lnSpc>
                <a:spcPts val="23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9" marR="24130" lvl="1" indent="-342900" algn="just">
              <a:lnSpc>
                <a:spcPts val="2300"/>
              </a:lnSpc>
              <a:spcBef>
                <a:spcPts val="65"/>
              </a:spcBef>
              <a:buFont typeface="Arial" panose="020B0604020202020204" pitchFamily="34" charset="0"/>
              <a:buChar char="•"/>
            </a:pPr>
            <a:r>
              <a:rPr sz="2000" spc="-11" dirty="0">
                <a:latin typeface="Arial"/>
                <a:cs typeface="Arial"/>
              </a:rPr>
              <a:t>En</a:t>
            </a:r>
            <a:r>
              <a:rPr sz="2000" dirty="0">
                <a:latin typeface="Arial"/>
                <a:cs typeface="Arial"/>
              </a:rPr>
              <a:t> estos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extinción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</a:t>
            </a:r>
            <a:r>
              <a:rPr sz="2000" spc="5" dirty="0">
                <a:latin typeface="Arial"/>
                <a:cs typeface="Arial"/>
              </a:rPr>
              <a:t> eléctrico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realiza </a:t>
            </a:r>
            <a:r>
              <a:rPr sz="2000" dirty="0">
                <a:latin typeface="Arial"/>
                <a:cs typeface="Arial"/>
              </a:rPr>
              <a:t>provocando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violento </a:t>
            </a:r>
            <a:r>
              <a:rPr sz="2000" dirty="0">
                <a:latin typeface="Arial"/>
                <a:cs typeface="Arial"/>
              </a:rPr>
              <a:t>chorro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aire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aire ionizado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efecto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arco.</a:t>
            </a: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spc="-11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poder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ruptura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aumenta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proporcional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aire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inyectado.</a:t>
            </a: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La extinción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realiza </a:t>
            </a:r>
            <a:r>
              <a:rPr sz="2000" dirty="0">
                <a:latin typeface="Arial"/>
                <a:cs typeface="Arial"/>
              </a:rPr>
              <a:t>en un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tiempo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3</a:t>
            </a:r>
            <a:r>
              <a:rPr sz="2000" spc="5" dirty="0">
                <a:latin typeface="Arial"/>
                <a:cs typeface="Arial"/>
              </a:rPr>
              <a:t> ciclos</a:t>
            </a:r>
            <a:endParaRPr sz="2000" dirty="0">
              <a:latin typeface="Arial"/>
              <a:cs typeface="Arial"/>
            </a:endParaRPr>
          </a:p>
          <a:p>
            <a:pPr marL="1041389" marR="56512" lvl="1" indent="-342900" algn="just">
              <a:lnSpc>
                <a:spcPts val="2300"/>
              </a:lnSpc>
              <a:spcBef>
                <a:spcPts val="51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aire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cámara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extinción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tiene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valores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mínimos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fabricante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informa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 seguro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Si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adecuada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bloquea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apertura.</a:t>
            </a: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spc="-5" dirty="0">
                <a:latin typeface="Arial"/>
                <a:cs typeface="Arial"/>
              </a:rPr>
              <a:t>Son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1" dirty="0">
                <a:latin typeface="Arial"/>
                <a:cs typeface="Arial"/>
              </a:rPr>
              <a:t> bajo</a:t>
            </a:r>
            <a:r>
              <a:rPr sz="2000" spc="-5" dirty="0">
                <a:latin typeface="Arial"/>
                <a:cs typeface="Arial"/>
              </a:rPr>
              <a:t> costo</a:t>
            </a:r>
            <a:endParaRPr sz="2000" dirty="0">
              <a:latin typeface="Arial"/>
              <a:cs typeface="Arial"/>
            </a:endParaRP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spc="-5" dirty="0">
                <a:latin typeface="Arial"/>
                <a:cs typeface="Arial"/>
              </a:rPr>
              <a:t>No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provoca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explosiones</a:t>
            </a:r>
          </a:p>
          <a:p>
            <a:pPr marL="800100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endParaRPr sz="2000" dirty="0">
              <a:latin typeface="Arial"/>
              <a:cs typeface="Arial"/>
            </a:endParaRPr>
          </a:p>
          <a:p>
            <a:pPr marL="469876" indent="-228589" algn="just">
              <a:lnSpc>
                <a:spcPts val="23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Interruptores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vacío</a:t>
            </a:r>
            <a:endParaRPr lang="en-US" sz="2000" b="1" spc="-5" dirty="0" smtClean="0">
              <a:latin typeface="Arial"/>
              <a:cs typeface="Arial"/>
            </a:endParaRPr>
          </a:p>
          <a:p>
            <a:pPr marL="469876" indent="-228589" algn="just">
              <a:lnSpc>
                <a:spcPts val="23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000" dirty="0">
              <a:latin typeface="Arial"/>
              <a:cs typeface="Arial"/>
            </a:endParaRPr>
          </a:p>
          <a:p>
            <a:pPr marL="1041389" marR="145407" lvl="1" indent="-342900" algn="just">
              <a:lnSpc>
                <a:spcPts val="2300"/>
              </a:lnSpc>
              <a:spcBef>
                <a:spcPts val="6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Los contactos de estos </a:t>
            </a:r>
            <a:r>
              <a:rPr sz="2000" spc="5" dirty="0">
                <a:latin typeface="Arial"/>
                <a:cs typeface="Arial"/>
              </a:rPr>
              <a:t>equipos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botellas especiales </a:t>
            </a:r>
            <a:r>
              <a:rPr sz="2000" spc="-5" dirty="0">
                <a:latin typeface="Arial"/>
                <a:cs typeface="Arial"/>
              </a:rPr>
              <a:t>a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 ha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hecho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vacío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casi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absoluto.</a:t>
            </a: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spc="-11" dirty="0">
                <a:latin typeface="Arial"/>
                <a:cs typeface="Arial"/>
              </a:rPr>
              <a:t>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abrir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contactos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dentro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-11" dirty="0">
                <a:latin typeface="Arial"/>
                <a:cs typeface="Arial"/>
              </a:rPr>
              <a:t>cámara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vacío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produce</a:t>
            </a:r>
          </a:p>
          <a:p>
            <a:pPr marL="1041389" marR="191126" lvl="1" indent="-342900" algn="just">
              <a:lnSpc>
                <a:spcPts val="23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000" spc="5" dirty="0">
                <a:latin typeface="Arial"/>
                <a:cs typeface="Arial"/>
              </a:rPr>
              <a:t>ionizacion,</a:t>
            </a:r>
            <a:r>
              <a:rPr sz="2000" dirty="0">
                <a:latin typeface="Arial"/>
                <a:cs typeface="Arial"/>
              </a:rPr>
              <a:t> 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 </a:t>
            </a:r>
            <a:r>
              <a:rPr sz="2000" dirty="0">
                <a:latin typeface="Arial"/>
                <a:cs typeface="Arial"/>
              </a:rPr>
              <a:t>tanto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requiere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soplado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este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\se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extingue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paso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cero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después 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primer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ciclo.</a:t>
            </a:r>
            <a:endParaRPr sz="2000" dirty="0">
              <a:latin typeface="Arial"/>
              <a:cs typeface="Arial"/>
            </a:endParaRP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perdida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vacío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arco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destruir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-5" dirty="0">
                <a:latin typeface="Arial"/>
                <a:cs typeface="Arial"/>
              </a:rPr>
              <a:t>cámara.</a:t>
            </a:r>
            <a:endParaRPr sz="2000" dirty="0">
              <a:latin typeface="Arial"/>
              <a:cs typeface="Arial"/>
            </a:endParaRPr>
          </a:p>
          <a:p>
            <a:pPr marL="1041389" marR="477496" lvl="1" indent="-342900" algn="just">
              <a:lnSpc>
                <a:spcPts val="2300"/>
              </a:lnSpc>
              <a:spcBef>
                <a:spcPts val="51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Debido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su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rapidez</a:t>
            </a:r>
            <a:r>
              <a:rPr sz="2000" dirty="0">
                <a:latin typeface="Arial"/>
                <a:cs typeface="Arial"/>
              </a:rPr>
              <a:t> produce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tensiones entre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 contactos.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interruptor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compacto.</a:t>
            </a:r>
            <a:endParaRPr sz="2000" dirty="0">
              <a:latin typeface="Arial"/>
              <a:cs typeface="Arial"/>
            </a:endParaRPr>
          </a:p>
          <a:p>
            <a:pPr marL="1041389" lvl="1" indent="-342900" algn="just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Casi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requiere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mantenimiento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1600" y="5867400"/>
            <a:ext cx="3149599" cy="369722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064000" y="7683221"/>
            <a:ext cx="3104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AR" b="1" spc="-5" dirty="0" smtClean="0">
                <a:latin typeface="Times New Roman"/>
                <a:cs typeface="Times New Roman"/>
              </a:rPr>
              <a:t>Figure</a:t>
            </a:r>
            <a:r>
              <a:rPr lang="es-AR" b="1" spc="5" dirty="0" smtClean="0">
                <a:latin typeface="Times New Roman"/>
                <a:cs typeface="Times New Roman"/>
              </a:rPr>
              <a:t> </a:t>
            </a:r>
            <a:r>
              <a:rPr lang="es-AR" b="1" dirty="0" smtClean="0">
                <a:latin typeface="Times New Roman"/>
                <a:cs typeface="Times New Roman"/>
              </a:rPr>
              <a:t>3</a:t>
            </a:r>
            <a:r>
              <a:rPr lang="es-AR" b="1" spc="5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Interruptor</a:t>
            </a:r>
            <a:r>
              <a:rPr lang="es-AR" b="1" spc="11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de</a:t>
            </a:r>
            <a:r>
              <a:rPr lang="es-AR" b="1" spc="5" dirty="0" smtClean="0">
                <a:latin typeface="Times New Roman"/>
                <a:cs typeface="Times New Roman"/>
              </a:rPr>
              <a:t> </a:t>
            </a:r>
            <a:r>
              <a:rPr lang="es-AR" b="1" dirty="0" err="1" smtClean="0">
                <a:latin typeface="Times New Roman"/>
                <a:cs typeface="Times New Roman"/>
              </a:rPr>
              <a:t>Vacio</a:t>
            </a:r>
            <a:endParaRPr lang="es-AR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4000" y="152400"/>
            <a:ext cx="17068800" cy="54405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L="927076" lvl="1" indent="-228589">
              <a:lnSpc>
                <a:spcPts val="24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sz="2400" b="1" spc="-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SF6</a:t>
            </a:r>
            <a:endParaRPr lang="en-US" sz="2400" b="1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076" lvl="1" indent="-228589">
              <a:lnSpc>
                <a:spcPts val="24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1041389" marR="5080" lvl="1" indent="-342900">
              <a:lnSpc>
                <a:spcPts val="2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Sus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cámaras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extinción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bajo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llamado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HexaFluoruro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Azufre.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posee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capacidad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dieléctrica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24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en-US" sz="2400" spc="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041389" marR="5080" lvl="1" indent="-342900">
              <a:lnSpc>
                <a:spcPts val="2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endParaRPr lang="en-US" sz="2400" spc="5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041389" marR="5080" lvl="1" indent="-342900">
              <a:lnSpc>
                <a:spcPts val="2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sz="2400" dirty="0" err="1" smtClean="0">
                <a:latin typeface="Arial"/>
                <a:cs typeface="Arial"/>
              </a:rPr>
              <a:t>Alcanza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3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veces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rigidez dieléctrica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aire.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propiedad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fabricar </a:t>
            </a:r>
            <a:r>
              <a:rPr sz="2400" spc="5" dirty="0">
                <a:latin typeface="Arial"/>
                <a:cs typeface="Arial"/>
              </a:rPr>
              <a:t> equipos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más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compactos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menores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necesidades</a:t>
            </a:r>
            <a:r>
              <a:rPr sz="2400" dirty="0">
                <a:latin typeface="Arial"/>
                <a:cs typeface="Arial"/>
              </a:rPr>
              <a:t> de </a:t>
            </a:r>
            <a:r>
              <a:rPr sz="2400" spc="-5" dirty="0">
                <a:latin typeface="Arial"/>
                <a:cs typeface="Arial"/>
              </a:rPr>
              <a:t>mantenimiento.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posee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características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electronegativas,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propiedad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capturar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electrones </a:t>
            </a:r>
            <a:r>
              <a:rPr sz="2400" spc="5" dirty="0" err="1">
                <a:latin typeface="Arial"/>
                <a:cs typeface="Arial"/>
              </a:rPr>
              <a:t>libres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n-US" sz="2400" spc="5" dirty="0" smtClean="0">
              <a:latin typeface="Arial"/>
              <a:cs typeface="Arial"/>
            </a:endParaRPr>
          </a:p>
          <a:p>
            <a:pPr marL="1041389" marR="5080" lvl="1" indent="-342900">
              <a:lnSpc>
                <a:spcPts val="2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1041389" lvl="1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Son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usados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actualidad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n-US" sz="2400" spc="5" dirty="0" smtClean="0">
              <a:latin typeface="Arial"/>
              <a:cs typeface="Arial"/>
            </a:endParaRPr>
          </a:p>
          <a:p>
            <a:pPr marL="1041389" lvl="1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1041389" marR="170172" lvl="1" indent="-342900">
              <a:lnSpc>
                <a:spcPts val="24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dirty="0">
                <a:latin typeface="Arial"/>
                <a:cs typeface="Arial"/>
              </a:rPr>
              <a:t> pueden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polos</a:t>
            </a:r>
            <a:r>
              <a:rPr sz="2400" dirty="0">
                <a:latin typeface="Arial"/>
                <a:cs typeface="Arial"/>
              </a:rPr>
              <a:t> separados</a:t>
            </a:r>
            <a:r>
              <a:rPr sz="2400" spc="-5" dirty="0">
                <a:latin typeface="Arial"/>
                <a:cs typeface="Arial"/>
              </a:rPr>
              <a:t> 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tres fases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solo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recipiente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n-US" sz="2400" spc="5" dirty="0" smtClean="0">
              <a:latin typeface="Arial"/>
              <a:cs typeface="Arial"/>
            </a:endParaRPr>
          </a:p>
          <a:p>
            <a:pPr marL="1041389" marR="170172" lvl="1" indent="-342900">
              <a:lnSpc>
                <a:spcPts val="24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1041389" lvl="1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No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conveniente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interruptor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SF6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bajado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su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presión</a:t>
            </a:r>
            <a:r>
              <a:rPr sz="2400" spc="11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fuga,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bloquearse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evitar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habrá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estas </a:t>
            </a:r>
            <a:r>
              <a:rPr sz="2400" spc="5" dirty="0">
                <a:latin typeface="Arial"/>
                <a:cs typeface="Arial"/>
              </a:rPr>
              <a:t>condiciones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cause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accidente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1041389" lvl="1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1041389" lvl="1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lugares</a:t>
            </a:r>
            <a:r>
              <a:rPr sz="2400" dirty="0">
                <a:latin typeface="Arial"/>
                <a:cs typeface="Arial"/>
              </a:rPr>
              <a:t> cerrados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cuidado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escapes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SF6</a:t>
            </a:r>
            <a:r>
              <a:rPr sz="2400" spc="5" dirty="0" smtClean="0">
                <a:latin typeface="Arial"/>
                <a:cs typeface="Arial"/>
              </a:rPr>
              <a:t>,</a:t>
            </a:r>
            <a:r>
              <a:rPr lang="en-US" sz="2400" spc="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pues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 asfixiar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dirty="0">
                <a:latin typeface="Arial"/>
                <a:cs typeface="Arial"/>
              </a:rPr>
              <a:t> personas.</a:t>
            </a: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8836" y="5773891"/>
            <a:ext cx="4278964" cy="3911729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787400" y="7408514"/>
            <a:ext cx="281432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Figure</a:t>
            </a:r>
            <a:r>
              <a:rPr sz="2000" b="1" dirty="0">
                <a:latin typeface="Times New Roman"/>
                <a:cs typeface="Times New Roman"/>
              </a:rPr>
              <a:t> 4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Celdas</a:t>
            </a:r>
            <a:r>
              <a:rPr sz="2000" b="1" spc="-11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en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SF6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36400" y="5576950"/>
            <a:ext cx="5486400" cy="41148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229994" y="7199803"/>
            <a:ext cx="3575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AR" b="1" spc="-5" dirty="0" smtClean="0">
                <a:latin typeface="Times New Roman"/>
                <a:cs typeface="Times New Roman"/>
              </a:rPr>
              <a:t>Figure</a:t>
            </a:r>
            <a:r>
              <a:rPr lang="es-AR" b="1" spc="11" dirty="0" smtClean="0">
                <a:latin typeface="Times New Roman"/>
                <a:cs typeface="Times New Roman"/>
              </a:rPr>
              <a:t> </a:t>
            </a:r>
            <a:r>
              <a:rPr lang="es-AR" b="1" dirty="0" smtClean="0">
                <a:latin typeface="Times New Roman"/>
                <a:cs typeface="Times New Roman"/>
              </a:rPr>
              <a:t>5</a:t>
            </a:r>
            <a:r>
              <a:rPr lang="es-AR" b="1" spc="5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Interruptor</a:t>
            </a:r>
            <a:r>
              <a:rPr lang="es-AR" b="1" spc="15" dirty="0" smtClean="0">
                <a:latin typeface="Times New Roman"/>
                <a:cs typeface="Times New Roman"/>
              </a:rPr>
              <a:t> </a:t>
            </a:r>
            <a:r>
              <a:rPr lang="es-AR" b="1" spc="-5" dirty="0" smtClean="0">
                <a:latin typeface="Times New Roman"/>
                <a:cs typeface="Times New Roman"/>
              </a:rPr>
              <a:t>SF6</a:t>
            </a:r>
            <a:r>
              <a:rPr lang="es-AR" b="1" spc="255" dirty="0" smtClean="0">
                <a:latin typeface="Times New Roman"/>
                <a:cs typeface="Times New Roman"/>
              </a:rPr>
              <a:t> </a:t>
            </a:r>
            <a:r>
              <a:rPr lang="es-AR" b="1" dirty="0" smtClean="0">
                <a:latin typeface="Times New Roman"/>
                <a:cs typeface="Times New Roman"/>
              </a:rPr>
              <a:t>-</a:t>
            </a:r>
            <a:r>
              <a:rPr lang="es-AR" b="1" spc="11" dirty="0" smtClean="0">
                <a:latin typeface="Times New Roman"/>
                <a:cs typeface="Times New Roman"/>
              </a:rPr>
              <a:t> </a:t>
            </a:r>
            <a:r>
              <a:rPr lang="es-AR" b="1" dirty="0" smtClean="0">
                <a:latin typeface="Times New Roman"/>
                <a:cs typeface="Times New Roman"/>
              </a:rPr>
              <a:t>115 </a:t>
            </a:r>
            <a:r>
              <a:rPr lang="es-AR" b="1" spc="5" dirty="0" smtClean="0">
                <a:latin typeface="Times New Roman"/>
                <a:cs typeface="Times New Roman"/>
              </a:rPr>
              <a:t>Kv</a:t>
            </a:r>
            <a:endParaRPr lang="es-AR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35000" y="152400"/>
            <a:ext cx="16687800" cy="596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351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operación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contactos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tipos</a:t>
            </a:r>
            <a:r>
              <a:rPr sz="2400" dirty="0" smtClean="0">
                <a:latin typeface="Arial"/>
                <a:cs typeface="Arial"/>
              </a:rPr>
              <a:t>:</a:t>
            </a:r>
            <a:endParaRPr lang="en-US" sz="24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5"/>
              </a:spcBef>
            </a:pPr>
            <a:endParaRPr sz="2400" dirty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Mando</a:t>
            </a: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resorte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191762" algn="just">
              <a:spcBef>
                <a:spcPts val="51"/>
              </a:spcBef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contactos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energía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acumulada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resorte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 cargado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motor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eléctrico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(generalmente en DC).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caso de </a:t>
            </a:r>
            <a:r>
              <a:rPr sz="2400" spc="5" dirty="0">
                <a:latin typeface="Arial"/>
                <a:cs typeface="Arial"/>
              </a:rPr>
              <a:t>perdida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 </a:t>
            </a:r>
            <a:r>
              <a:rPr sz="2400" spc="-11" dirty="0">
                <a:latin typeface="Arial"/>
                <a:cs typeface="Arial"/>
              </a:rPr>
              <a:t>motor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puede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resorte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manual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n-US" sz="2400" spc="-5" dirty="0" smtClean="0">
              <a:latin typeface="Arial"/>
              <a:cs typeface="Arial"/>
            </a:endParaRPr>
          </a:p>
          <a:p>
            <a:pPr marL="469876" marR="191762" algn="just"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Mando</a:t>
            </a:r>
            <a:r>
              <a:rPr sz="24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hidráulico</a:t>
            </a:r>
            <a:endParaRPr lang="en-US" sz="2400" b="1" spc="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243" algn="l"/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469876" marR="452098" algn="just">
              <a:spcBef>
                <a:spcPts val="51"/>
              </a:spcBef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contactos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través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hidráulico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alta </a:t>
            </a:r>
            <a:r>
              <a:rPr sz="2400" dirty="0">
                <a:latin typeface="Arial"/>
                <a:cs typeface="Arial"/>
              </a:rPr>
              <a:t>presión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</a:p>
          <a:p>
            <a:pPr algn="just">
              <a:spcBef>
                <a:spcPts val="31"/>
              </a:spcBef>
            </a:pPr>
            <a:endParaRPr sz="2400" dirty="0">
              <a:latin typeface="Arial"/>
              <a:cs typeface="Arial"/>
            </a:endParaRPr>
          </a:p>
          <a:p>
            <a:pPr marL="12700" marR="156837" algn="just"/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apertura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interruptores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ejecuta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usando </a:t>
            </a:r>
            <a:r>
              <a:rPr sz="2400" spc="5" dirty="0">
                <a:latin typeface="Arial"/>
                <a:cs typeface="Arial"/>
              </a:rPr>
              <a:t> bobinas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energizadas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orden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orden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liberan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trinquete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acciona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resortes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 válvulas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alta </a:t>
            </a:r>
            <a:r>
              <a:rPr sz="2400" dirty="0">
                <a:latin typeface="Arial"/>
                <a:cs typeface="Arial"/>
              </a:rPr>
              <a:t>presión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381000"/>
            <a:ext cx="16687800" cy="6573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84" algn="ctr">
              <a:spcBef>
                <a:spcPts val="100"/>
              </a:spcBef>
            </a:pP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SECCIONADORES</a:t>
            </a:r>
            <a:r>
              <a:rPr sz="2800" b="1" spc="-3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CUCHILLAS</a:t>
            </a:r>
            <a:endParaRPr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51"/>
              </a:spcBef>
            </a:pPr>
            <a:endParaRPr sz="1251" dirty="0">
              <a:latin typeface="Arial"/>
              <a:cs typeface="Arial"/>
            </a:endParaRPr>
          </a:p>
          <a:p>
            <a:pPr marL="12700">
              <a:lnSpc>
                <a:spcPts val="2200"/>
              </a:lnSpc>
            </a:pPr>
            <a:r>
              <a:rPr sz="1900" b="1" spc="-11" dirty="0">
                <a:latin typeface="Arial"/>
                <a:cs typeface="Arial"/>
              </a:rPr>
              <a:t>DESCRIPCIÓN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  <a:spcBef>
                <a:spcPts val="31"/>
              </a:spcBef>
            </a:pPr>
            <a:endParaRPr sz="1900" dirty="0">
              <a:latin typeface="Arial"/>
              <a:cs typeface="Arial"/>
            </a:endParaRPr>
          </a:p>
          <a:p>
            <a:pPr marL="812800" marR="5080" lvl="1" indent="-34290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sz="1900" spc="-5" dirty="0">
                <a:latin typeface="Arial"/>
                <a:cs typeface="Arial"/>
              </a:rPr>
              <a:t>Son</a:t>
            </a:r>
            <a:r>
              <a:rPr sz="1900" spc="5" dirty="0">
                <a:latin typeface="Arial"/>
                <a:cs typeface="Arial"/>
              </a:rPr>
              <a:t> dispositivos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sirven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conectar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desconectar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diversas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partes de </a:t>
            </a:r>
            <a:r>
              <a:rPr sz="1900" spc="-3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5" dirty="0">
                <a:latin typeface="Arial"/>
                <a:cs typeface="Arial"/>
              </a:rPr>
              <a:t> instalación electrica,</a:t>
            </a:r>
            <a:r>
              <a:rPr sz="1900" dirty="0">
                <a:latin typeface="Arial"/>
                <a:cs typeface="Arial"/>
              </a:rPr>
              <a:t> para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efectuar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maniobras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operativas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para 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mantenimiento</a:t>
            </a:r>
            <a:r>
              <a:rPr sz="1900" dirty="0">
                <a:latin typeface="Arial"/>
                <a:cs typeface="Arial"/>
              </a:rPr>
              <a:t> de</a:t>
            </a:r>
            <a:r>
              <a:rPr sz="1900" spc="5" dirty="0">
                <a:latin typeface="Arial"/>
                <a:cs typeface="Arial"/>
              </a:rPr>
              <a:t> los</a:t>
            </a:r>
            <a:r>
              <a:rPr sz="1900" dirty="0">
                <a:latin typeface="Arial"/>
                <a:cs typeface="Arial"/>
              </a:rPr>
              <a:t> equipos.</a:t>
            </a:r>
          </a:p>
          <a:p>
            <a:pPr marL="800100" lvl="1" indent="-342900">
              <a:lnSpc>
                <a:spcPts val="2200"/>
              </a:lnSpc>
              <a:spcBef>
                <a:spcPts val="45"/>
              </a:spcBef>
              <a:buFont typeface="Wingdings" panose="05000000000000000000" pitchFamily="2" charset="2"/>
              <a:buChar char="ü"/>
            </a:pPr>
            <a:endParaRPr sz="1900" dirty="0">
              <a:latin typeface="Arial"/>
              <a:cs typeface="Arial"/>
            </a:endParaRPr>
          </a:p>
          <a:p>
            <a:pPr marL="812800" marR="37463" lvl="1" indent="-34290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sz="1900" spc="-5" dirty="0">
                <a:latin typeface="Arial"/>
                <a:cs typeface="Arial"/>
              </a:rPr>
              <a:t>Estos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elementos</a:t>
            </a:r>
            <a:r>
              <a:rPr sz="1900" dirty="0">
                <a:latin typeface="Arial"/>
                <a:cs typeface="Arial"/>
              </a:rPr>
              <a:t> pueden</a:t>
            </a:r>
            <a:r>
              <a:rPr sz="1900" spc="5" dirty="0">
                <a:latin typeface="Arial"/>
                <a:cs typeface="Arial"/>
              </a:rPr>
              <a:t> abrir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circuitos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11" dirty="0">
                <a:latin typeface="Arial"/>
                <a:cs typeface="Arial"/>
              </a:rPr>
              <a:t>bajo</a:t>
            </a:r>
            <a:r>
              <a:rPr sz="1900" spc="5" dirty="0">
                <a:latin typeface="Arial"/>
                <a:cs typeface="Arial"/>
              </a:rPr>
              <a:t> la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tensión</a:t>
            </a:r>
            <a:r>
              <a:rPr sz="19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nominal</a:t>
            </a:r>
            <a:r>
              <a:rPr sz="19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pero 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NUNCA CUANDO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ESTE FLUYENDO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CORRIENTE A TRAVÉS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DE ELLOS.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  <a:spcBef>
                <a:spcPts val="15"/>
              </a:spcBef>
            </a:pPr>
            <a:endParaRPr sz="1900" dirty="0">
              <a:latin typeface="Arial"/>
              <a:cs typeface="Arial"/>
            </a:endParaRPr>
          </a:p>
          <a:p>
            <a:pPr marL="12700" marR="43814">
              <a:lnSpc>
                <a:spcPts val="2200"/>
              </a:lnSpc>
            </a:pP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ANTES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ABRIRSE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SECCIONADOR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DEBE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ABRIRSE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PRIMERO</a:t>
            </a:r>
            <a:r>
              <a:rPr sz="1900" b="1" i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 </a:t>
            </a:r>
            <a:r>
              <a:rPr sz="1900" b="1" i="1" spc="-315" dirty="0"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 </a:t>
            </a:r>
            <a:r>
              <a:rPr sz="1900" b="1" i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CORRESPONDIENTE.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812800" marR="10160" lvl="1" indent="-34290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sz="1900" spc="-5" dirty="0">
                <a:latin typeface="Arial"/>
                <a:cs typeface="Arial"/>
              </a:rPr>
              <a:t>A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diferencia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los </a:t>
            </a:r>
            <a:r>
              <a:rPr sz="1900" dirty="0">
                <a:latin typeface="Arial"/>
                <a:cs typeface="Arial"/>
              </a:rPr>
              <a:t>interruptores,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los </a:t>
            </a:r>
            <a:r>
              <a:rPr sz="1900" dirty="0">
                <a:latin typeface="Arial"/>
                <a:cs typeface="Arial"/>
              </a:rPr>
              <a:t>seccionadores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tienen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cámaras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para </a:t>
            </a:r>
            <a:r>
              <a:rPr sz="1900" spc="-32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la</a:t>
            </a:r>
            <a:r>
              <a:rPr sz="1900" dirty="0">
                <a:latin typeface="Arial"/>
                <a:cs typeface="Arial"/>
              </a:rPr>
              <a:t> extinción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arco</a:t>
            </a:r>
            <a:r>
              <a:rPr sz="19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eléctrico.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</a:pP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200"/>
              </a:lnSpc>
            </a:pPr>
            <a:r>
              <a:rPr sz="1900" b="1" spc="-5" dirty="0">
                <a:latin typeface="Arial"/>
                <a:cs typeface="Arial"/>
              </a:rPr>
              <a:t>COMPONENTES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  <a:spcBef>
                <a:spcPts val="35"/>
              </a:spcBef>
            </a:pPr>
            <a:endParaRPr sz="1900" dirty="0">
              <a:latin typeface="Arial"/>
              <a:cs typeface="Arial"/>
            </a:endParaRPr>
          </a:p>
          <a:p>
            <a:pPr marL="12700" marR="76831">
              <a:lnSpc>
                <a:spcPts val="2200"/>
              </a:lnSpc>
              <a:spcBef>
                <a:spcPts val="5"/>
              </a:spcBef>
            </a:pPr>
            <a:r>
              <a:rPr sz="1900" spc="-5" dirty="0">
                <a:latin typeface="Arial"/>
                <a:cs typeface="Arial"/>
              </a:rPr>
              <a:t>Están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formadas</a:t>
            </a:r>
            <a:r>
              <a:rPr sz="1900" dirty="0">
                <a:latin typeface="Arial"/>
                <a:cs typeface="Arial"/>
              </a:rPr>
              <a:t> por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base metalica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lamina </a:t>
            </a:r>
            <a:r>
              <a:rPr sz="1900" spc="5" dirty="0">
                <a:latin typeface="Arial"/>
                <a:cs typeface="Arial"/>
              </a:rPr>
              <a:t>galvanizada</a:t>
            </a:r>
            <a:r>
              <a:rPr sz="1900" spc="3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2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0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3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columnas</a:t>
            </a:r>
            <a:r>
              <a:rPr sz="1900" dirty="0">
                <a:latin typeface="Arial"/>
                <a:cs typeface="Arial"/>
              </a:rPr>
              <a:t> de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aisladores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fijan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b="1" u="sng" spc="-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nivel</a:t>
            </a:r>
            <a:r>
              <a:rPr sz="19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básico</a:t>
            </a:r>
            <a:r>
              <a:rPr sz="1900" b="1" u="sng" spc="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</a:t>
            </a:r>
            <a:r>
              <a:rPr sz="19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impulso,</a:t>
            </a:r>
            <a:r>
              <a:rPr sz="19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y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encima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 </a:t>
            </a:r>
            <a:r>
              <a:rPr sz="1900" spc="-3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estos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la cuchilla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sus contactos móviles </a:t>
            </a:r>
            <a:r>
              <a:rPr sz="1900" spc="-5" dirty="0">
                <a:latin typeface="Arial"/>
                <a:cs typeface="Arial"/>
              </a:rPr>
              <a:t>y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 err="1">
                <a:latin typeface="Arial"/>
                <a:cs typeface="Arial"/>
              </a:rPr>
              <a:t>fijos</a:t>
            </a:r>
            <a:r>
              <a:rPr sz="1900" spc="-5" dirty="0" smtClean="0">
                <a:latin typeface="Arial"/>
                <a:cs typeface="Arial"/>
              </a:rPr>
              <a:t>.</a:t>
            </a:r>
            <a:endParaRPr lang="en-US" sz="1900" spc="-5" dirty="0" smtClean="0">
              <a:latin typeface="Arial"/>
              <a:cs typeface="Arial"/>
            </a:endParaRPr>
          </a:p>
          <a:p>
            <a:pPr marL="12700" marR="76831">
              <a:lnSpc>
                <a:spcPts val="2200"/>
              </a:lnSpc>
              <a:spcBef>
                <a:spcPts val="5"/>
              </a:spcBef>
            </a:pPr>
            <a:endParaRPr sz="1900" dirty="0">
              <a:latin typeface="Arial"/>
              <a:cs typeface="Arial"/>
            </a:endParaRPr>
          </a:p>
          <a:p>
            <a:pPr marL="12700" marR="116200">
              <a:lnSpc>
                <a:spcPts val="2200"/>
              </a:lnSpc>
              <a:spcBef>
                <a:spcPts val="40"/>
              </a:spcBef>
            </a:pPr>
            <a:r>
              <a:rPr sz="1900" dirty="0">
                <a:latin typeface="Arial"/>
                <a:cs typeface="Arial"/>
              </a:rPr>
              <a:t>La</a:t>
            </a:r>
            <a:r>
              <a:rPr sz="1900" spc="5" dirty="0">
                <a:latin typeface="Arial"/>
                <a:cs typeface="Arial"/>
              </a:rPr>
              <a:t> cuchilla </a:t>
            </a:r>
            <a:r>
              <a:rPr sz="1900" dirty="0">
                <a:latin typeface="Arial"/>
                <a:cs typeface="Arial"/>
              </a:rPr>
              <a:t>esta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formada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por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fija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y</a:t>
            </a:r>
            <a:r>
              <a:rPr sz="1900" dirty="0">
                <a:latin typeface="Arial"/>
                <a:cs typeface="Arial"/>
              </a:rPr>
              <a:t> una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móvil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existen</a:t>
            </a:r>
            <a:r>
              <a:rPr sz="1900" spc="5" dirty="0">
                <a:latin typeface="Arial"/>
                <a:cs typeface="Arial"/>
              </a:rPr>
              <a:t> algunos 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seccionadores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tienen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2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móviles,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llamados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apertura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central).</a:t>
            </a:r>
          </a:p>
          <a:p>
            <a:pPr>
              <a:lnSpc>
                <a:spcPts val="2200"/>
              </a:lnSpc>
              <a:spcBef>
                <a:spcPts val="20"/>
              </a:spcBef>
            </a:pP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200"/>
              </a:lnSpc>
            </a:pPr>
            <a:r>
              <a:rPr sz="1900" spc="-11" dirty="0">
                <a:latin typeface="Arial"/>
                <a:cs typeface="Arial"/>
              </a:rPr>
              <a:t>Se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pueden </a:t>
            </a:r>
            <a:r>
              <a:rPr sz="1900" spc="5" dirty="0">
                <a:latin typeface="Arial"/>
                <a:cs typeface="Arial"/>
              </a:rPr>
              <a:t>clasificar </a:t>
            </a:r>
            <a:r>
              <a:rPr sz="1900" dirty="0">
                <a:latin typeface="Arial"/>
                <a:cs typeface="Arial"/>
              </a:rPr>
              <a:t>de </a:t>
            </a:r>
            <a:r>
              <a:rPr sz="1900" spc="5" dirty="0">
                <a:latin typeface="Arial"/>
                <a:cs typeface="Arial"/>
              </a:rPr>
              <a:t>la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siguiente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manera: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ts val="2200"/>
              </a:lnSpc>
              <a:spcBef>
                <a:spcPts val="11"/>
              </a:spcBef>
            </a:pPr>
            <a:endParaRPr sz="1900" dirty="0">
              <a:latin typeface="Arial"/>
              <a:cs typeface="Arial"/>
            </a:endParaRPr>
          </a:p>
          <a:p>
            <a:pPr marL="469876" marR="66037" indent="-228589">
              <a:lnSpc>
                <a:spcPts val="22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HORIZONTALES</a:t>
            </a:r>
            <a:r>
              <a:rPr sz="1900" spc="-5" dirty="0">
                <a:latin typeface="Arial"/>
                <a:cs typeface="Arial"/>
              </a:rPr>
              <a:t>.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Pueden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2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0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3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postes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.</a:t>
            </a:r>
            <a:r>
              <a:rPr sz="1900" dirty="0">
                <a:latin typeface="Arial"/>
                <a:cs typeface="Arial"/>
              </a:rPr>
              <a:t> el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11" dirty="0">
                <a:latin typeface="Arial"/>
                <a:cs typeface="Arial"/>
              </a:rPr>
              <a:t>mecanismo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hace </a:t>
            </a:r>
            <a:r>
              <a:rPr sz="1900" spc="-32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girar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5" dirty="0">
                <a:latin typeface="Arial"/>
                <a:cs typeface="Arial"/>
              </a:rPr>
              <a:t> los</a:t>
            </a:r>
            <a:r>
              <a:rPr sz="1900" dirty="0">
                <a:latin typeface="Arial"/>
                <a:cs typeface="Arial"/>
              </a:rPr>
              <a:t> postes </a:t>
            </a:r>
            <a:r>
              <a:rPr sz="1900" spc="-5" dirty="0">
                <a:latin typeface="Arial"/>
                <a:cs typeface="Arial"/>
              </a:rPr>
              <a:t>,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lo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ocasiona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levantamiento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5" dirty="0">
                <a:latin typeface="Arial"/>
                <a:cs typeface="Arial"/>
              </a:rPr>
              <a:t> la </a:t>
            </a:r>
            <a:r>
              <a:rPr sz="1900" spc="11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cuchilla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móvil.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4400" y="6962744"/>
            <a:ext cx="3499105" cy="2529837"/>
          </a:xfrm>
          <a:prstGeom prst="rect">
            <a:avLst/>
          </a:prstGeom>
        </p:spPr>
      </p:pic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7400" y="6962744"/>
            <a:ext cx="4419600" cy="28849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400" y="914400"/>
            <a:ext cx="16383000" cy="75918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5080" indent="-228589" algn="just">
              <a:spcBef>
                <a:spcPts val="160"/>
              </a:spcBef>
              <a:tabLst>
                <a:tab pos="240653" algn="l"/>
              </a:tabLst>
            </a:pPr>
            <a:r>
              <a:rPr sz="2400" spc="-5" dirty="0">
                <a:latin typeface="Courier New"/>
                <a:cs typeface="Courier New"/>
              </a:rPr>
              <a:t>o	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Horizontales de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apertura</a:t>
            </a:r>
            <a:r>
              <a:rPr sz="24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central</a:t>
            </a:r>
            <a:r>
              <a:rPr sz="2400" dirty="0">
                <a:latin typeface="Arial"/>
                <a:cs typeface="Arial"/>
              </a:rPr>
              <a:t>.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posición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horizontal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posee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brazos móviles </a:t>
            </a:r>
            <a:r>
              <a:rPr sz="2400" spc="-5" dirty="0">
                <a:latin typeface="Arial"/>
                <a:cs typeface="Arial"/>
              </a:rPr>
              <a:t>montados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sendas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columnas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aisladores.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queda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cerrado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juntarse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centro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contactos móviles.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4200" y="2819400"/>
            <a:ext cx="3907536" cy="2831592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8400" y="3142488"/>
            <a:ext cx="2883407" cy="21854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8800" y="685800"/>
            <a:ext cx="16535400" cy="75918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5080" indent="-228589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VERTICALES</a:t>
            </a:r>
            <a:r>
              <a:rPr sz="2400" spc="-5" dirty="0">
                <a:latin typeface="Arial"/>
                <a:cs typeface="Arial"/>
              </a:rPr>
              <a:t>. </a:t>
            </a:r>
            <a:r>
              <a:rPr sz="2400" dirty="0">
                <a:latin typeface="Arial"/>
                <a:cs typeface="Arial"/>
              </a:rPr>
              <a:t>La base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dirty="0">
                <a:latin typeface="Arial"/>
                <a:cs typeface="Arial"/>
              </a:rPr>
              <a:t> vertical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contacto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móvil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mueve</a:t>
            </a:r>
            <a:r>
              <a:rPr sz="2400" spc="5" dirty="0">
                <a:latin typeface="Arial"/>
                <a:cs typeface="Arial"/>
              </a:rPr>
              <a:t> en </a:t>
            </a:r>
            <a:r>
              <a:rPr sz="2400" dirty="0">
                <a:latin typeface="Arial"/>
                <a:cs typeface="Arial"/>
              </a:rPr>
              <a:t>este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sentido. </a:t>
            </a:r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resortes para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ayudar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movimiento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2172" y="1600199"/>
            <a:ext cx="7005828" cy="2837021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558800" y="4724400"/>
            <a:ext cx="13639800" cy="24622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5080" indent="-228589">
              <a:lnSpc>
                <a:spcPts val="1420"/>
              </a:lnSpc>
              <a:spcBef>
                <a:spcPts val="160"/>
              </a:spcBef>
              <a:tabLst>
                <a:tab pos="240653" algn="l"/>
              </a:tabLst>
            </a:pPr>
            <a:r>
              <a:rPr sz="2400" spc="-5" dirty="0">
                <a:latin typeface="Courier New"/>
                <a:cs typeface="Courier New"/>
              </a:rPr>
              <a:t>o	</a:t>
            </a:r>
            <a:r>
              <a:rPr sz="2400" dirty="0">
                <a:latin typeface="Arial"/>
                <a:cs typeface="Arial"/>
              </a:rPr>
              <a:t>Algunos </a:t>
            </a:r>
            <a:r>
              <a:rPr sz="2400" spc="5" dirty="0">
                <a:latin typeface="Arial"/>
                <a:cs typeface="Arial"/>
              </a:rPr>
              <a:t>equipos</a:t>
            </a:r>
            <a:r>
              <a:rPr sz="2400" dirty="0">
                <a:latin typeface="Arial"/>
                <a:cs typeface="Arial"/>
              </a:rPr>
              <a:t> tienen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horizontal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contacto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desplaza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vertical</a:t>
            </a: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6828" y="5257800"/>
            <a:ext cx="53340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82600" y="609600"/>
            <a:ext cx="16840200" cy="149784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5080" indent="-228589" algn="just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spc="-5" dirty="0">
                <a:latin typeface="Arial"/>
                <a:cs typeface="Arial"/>
              </a:rPr>
              <a:t>SECCIONADOR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PANTÓGRAFO</a:t>
            </a:r>
            <a:r>
              <a:rPr sz="2400" spc="-5" dirty="0">
                <a:latin typeface="Arial"/>
                <a:cs typeface="Arial"/>
              </a:rPr>
              <a:t>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Son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construidos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solo </a:t>
            </a:r>
            <a:r>
              <a:rPr sz="2400" dirty="0">
                <a:latin typeface="Arial"/>
                <a:cs typeface="Arial"/>
              </a:rPr>
              <a:t>poste, sobre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soporta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móvil.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formada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barras conductoras con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forma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pantógrafo.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fija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está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colgada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cable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tubo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exactamente</a:t>
            </a:r>
            <a:r>
              <a:rPr sz="2400" dirty="0">
                <a:latin typeface="Arial"/>
                <a:cs typeface="Arial"/>
              </a:rPr>
              <a:t> sobre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pantógrafo,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al </a:t>
            </a:r>
            <a:r>
              <a:rPr sz="2400" spc="5" dirty="0">
                <a:latin typeface="Arial"/>
                <a:cs typeface="Arial"/>
              </a:rPr>
              <a:t> irse </a:t>
            </a:r>
            <a:r>
              <a:rPr sz="2400" dirty="0">
                <a:latin typeface="Arial"/>
                <a:cs typeface="Arial"/>
              </a:rPr>
              <a:t>elevando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conecta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spc="-5" dirty="0">
                <a:latin typeface="Arial"/>
                <a:cs typeface="Arial"/>
              </a:rPr>
              <a:t>mordaza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fija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parte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superior.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00" y="2209800"/>
            <a:ext cx="7162800" cy="55626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82600" y="7924800"/>
            <a:ext cx="16840200" cy="159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144139" indent="-28575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r>
              <a:rPr lang="es-AR" sz="2400" dirty="0" smtClean="0">
                <a:latin typeface="Arial"/>
                <a:cs typeface="Arial"/>
              </a:rPr>
              <a:t>Los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contactos son piezas fundamentales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funcionamiento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del</a:t>
            </a:r>
            <a:r>
              <a:rPr lang="es-AR" sz="2400" spc="2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equipo. </a:t>
            </a:r>
            <a:r>
              <a:rPr lang="es-AR" sz="2400" spc="-320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Están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formados</a:t>
            </a:r>
            <a:r>
              <a:rPr lang="es-AR" sz="2400" dirty="0" smtClean="0">
                <a:latin typeface="Arial"/>
                <a:cs typeface="Arial"/>
              </a:rPr>
              <a:t> por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dedos metálicos (en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cobre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aluminio).</a:t>
            </a:r>
          </a:p>
          <a:p>
            <a:pPr marL="298450" marR="144139" indent="-28575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endParaRPr lang="es-AR" sz="2400" dirty="0" smtClean="0">
              <a:latin typeface="Arial"/>
              <a:cs typeface="Arial"/>
            </a:endParaRPr>
          </a:p>
          <a:p>
            <a:pPr marL="298450" indent="-285750" algn="just">
              <a:buFont typeface="Wingdings" panose="05000000000000000000" pitchFamily="2" charset="2"/>
              <a:buChar char="q"/>
            </a:pPr>
            <a:r>
              <a:rPr lang="es-AR" sz="2400" dirty="0" smtClean="0">
                <a:latin typeface="Arial"/>
                <a:cs typeface="Arial"/>
              </a:rPr>
              <a:t>Es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15" dirty="0" smtClean="0">
                <a:latin typeface="Arial"/>
                <a:cs typeface="Arial"/>
              </a:rPr>
              <a:t>muy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importante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mantener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la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presión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adecuada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entre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los</a:t>
            </a:r>
            <a:r>
              <a:rPr lang="es-AR" sz="2400" spc="2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contactos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para evitar</a:t>
            </a:r>
            <a:r>
              <a:rPr lang="es-AR" sz="2400" spc="-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puntos</a:t>
            </a:r>
            <a:r>
              <a:rPr lang="es-AR" sz="2400" spc="-1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calientes.</a:t>
            </a:r>
            <a:endParaRPr lang="es-AR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457200"/>
            <a:ext cx="16459200" cy="632750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200" dirty="0">
              <a:latin typeface="Arial"/>
              <a:cs typeface="Arial"/>
            </a:endParaRPr>
          </a:p>
          <a:p>
            <a:pPr marL="12700"/>
            <a:r>
              <a:rPr sz="2400" b="1" spc="-11" dirty="0">
                <a:latin typeface="Arial"/>
                <a:cs typeface="Arial"/>
              </a:rPr>
              <a:t>MANDO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LOS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SECCIONADORES</a:t>
            </a:r>
            <a:endParaRPr sz="2400" b="1"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400" dirty="0">
              <a:latin typeface="Arial"/>
              <a:cs typeface="Arial"/>
            </a:endParaRPr>
          </a:p>
          <a:p>
            <a:pPr marL="12700"/>
            <a:r>
              <a:rPr sz="2400" spc="-11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clasificará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mando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 </a:t>
            </a:r>
            <a:r>
              <a:rPr sz="2400" dirty="0">
                <a:latin typeface="Arial"/>
                <a:cs typeface="Arial"/>
              </a:rPr>
              <a:t>seccionadores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grupos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:</a:t>
            </a:r>
            <a:endParaRPr lang="en-US" sz="2400" spc="-5" dirty="0" smtClean="0">
              <a:latin typeface="Arial"/>
              <a:cs typeface="Arial"/>
            </a:endParaRPr>
          </a:p>
          <a:p>
            <a:pPr marL="12700"/>
            <a:endParaRPr sz="2400" dirty="0">
              <a:latin typeface="Arial"/>
              <a:cs typeface="Arial"/>
            </a:endParaRPr>
          </a:p>
          <a:p>
            <a:pPr marL="372092" indent="-159377">
              <a:spcBef>
                <a:spcPts val="95"/>
              </a:spcBef>
              <a:buAutoNum type="alphaUcPeriod"/>
              <a:tabLst>
                <a:tab pos="372727" algn="l"/>
              </a:tabLst>
            </a:pPr>
            <a:r>
              <a:rPr sz="2400" spc="-5" dirty="0">
                <a:latin typeface="Arial"/>
                <a:cs typeface="Arial"/>
              </a:rPr>
              <a:t>Mando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 pértiga.</a:t>
            </a:r>
          </a:p>
          <a:p>
            <a:pPr marL="372092" indent="-159377">
              <a:spcBef>
                <a:spcPts val="145"/>
              </a:spcBef>
              <a:buAutoNum type="alphaUcPeriod"/>
              <a:tabLst>
                <a:tab pos="372727" algn="l"/>
              </a:tabLst>
            </a:pPr>
            <a:r>
              <a:rPr sz="2400" spc="-5" dirty="0">
                <a:latin typeface="Arial"/>
                <a:cs typeface="Arial"/>
              </a:rPr>
              <a:t>Mando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mecánico manual.</a:t>
            </a:r>
            <a:endParaRPr sz="2400" dirty="0">
              <a:latin typeface="Arial"/>
              <a:cs typeface="Arial"/>
            </a:endParaRPr>
          </a:p>
          <a:p>
            <a:pPr marL="927076" lvl="1" indent="-228589">
              <a:spcBef>
                <a:spcPts val="191"/>
              </a:spcBef>
              <a:buAutoNum type="arabicPeriod"/>
              <a:tabLst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Mecanismos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biela</a:t>
            </a:r>
            <a:r>
              <a:rPr sz="2400" spc="-5" dirty="0">
                <a:latin typeface="Arial"/>
                <a:cs typeface="Arial"/>
              </a:rPr>
              <a:t> y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manivela</a:t>
            </a:r>
          </a:p>
          <a:p>
            <a:pPr marL="927076" lvl="1" indent="-228589">
              <a:spcBef>
                <a:spcPts val="145"/>
              </a:spcBef>
              <a:buAutoNum type="arabicPeriod"/>
              <a:tabLst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Mecanismos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cadena</a:t>
            </a:r>
            <a:r>
              <a:rPr sz="2400" spc="5" dirty="0">
                <a:latin typeface="Arial"/>
                <a:cs typeface="Arial"/>
              </a:rPr>
              <a:t> galle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piñones.</a:t>
            </a:r>
          </a:p>
          <a:p>
            <a:pPr marL="927076" lvl="1" indent="-228589">
              <a:spcBef>
                <a:spcPts val="120"/>
              </a:spcBef>
              <a:buAutoNum type="arabicPeriod"/>
              <a:tabLst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Mecanismos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 árbol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transmisión</a:t>
            </a:r>
            <a:endParaRPr lang="en-US" sz="2400" dirty="0" smtClean="0">
              <a:latin typeface="Arial"/>
              <a:cs typeface="Arial"/>
            </a:endParaRPr>
          </a:p>
          <a:p>
            <a:pPr marL="927076" lvl="1" indent="-228589">
              <a:spcBef>
                <a:spcPts val="120"/>
              </a:spcBef>
              <a:buAutoNum type="arabicPeriod"/>
              <a:tabLst>
                <a:tab pos="469876" algn="l"/>
              </a:tabLst>
            </a:pPr>
            <a:endParaRPr sz="2400" dirty="0">
              <a:latin typeface="Arial"/>
              <a:cs typeface="Arial"/>
            </a:endParaRPr>
          </a:p>
          <a:p>
            <a:pPr marL="219700" marR="5080">
              <a:lnSpc>
                <a:spcPct val="108300"/>
              </a:lnSpc>
            </a:pPr>
            <a:r>
              <a:rPr sz="2400" spc="-5" dirty="0">
                <a:latin typeface="Arial"/>
                <a:cs typeface="Arial"/>
              </a:rPr>
              <a:t>Estos </a:t>
            </a:r>
            <a:r>
              <a:rPr sz="2400" dirty="0">
                <a:latin typeface="Arial"/>
                <a:cs typeface="Arial"/>
              </a:rPr>
              <a:t>dos </a:t>
            </a:r>
            <a:r>
              <a:rPr sz="2400" spc="5" dirty="0">
                <a:latin typeface="Arial"/>
                <a:cs typeface="Arial"/>
              </a:rPr>
              <a:t>tipos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mandos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muy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utilizados</a:t>
            </a:r>
            <a:r>
              <a:rPr sz="2400" dirty="0">
                <a:latin typeface="Arial"/>
                <a:cs typeface="Arial"/>
              </a:rPr>
              <a:t> en </a:t>
            </a:r>
            <a:r>
              <a:rPr sz="2400" spc="5" dirty="0">
                <a:latin typeface="Arial"/>
                <a:cs typeface="Arial"/>
              </a:rPr>
              <a:t>instalaciones</a:t>
            </a:r>
            <a:r>
              <a:rPr sz="2400" dirty="0">
                <a:latin typeface="Arial"/>
                <a:cs typeface="Arial"/>
              </a:rPr>
              <a:t> de </a:t>
            </a:r>
            <a:r>
              <a:rPr sz="2400" spc="-5" dirty="0">
                <a:latin typeface="Arial"/>
                <a:cs typeface="Arial"/>
              </a:rPr>
              <a:t>media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tensión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219700" marR="5080">
              <a:lnSpc>
                <a:spcPct val="108300"/>
              </a:lnSpc>
            </a:pPr>
            <a:endParaRPr sz="2400" dirty="0">
              <a:latin typeface="Arial"/>
              <a:cs typeface="Arial"/>
            </a:endParaRPr>
          </a:p>
          <a:p>
            <a:pPr marL="213349">
              <a:spcBef>
                <a:spcPts val="195"/>
              </a:spcBef>
            </a:pPr>
            <a:r>
              <a:rPr sz="2400" spc="-80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.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M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E</a:t>
            </a:r>
            <a:r>
              <a:rPr sz="2400" spc="15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é</a:t>
            </a:r>
            <a:r>
              <a:rPr sz="2400" spc="-5" dirty="0">
                <a:latin typeface="Arial"/>
                <a:cs typeface="Arial"/>
              </a:rPr>
              <a:t>ct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co</a:t>
            </a:r>
            <a:endParaRPr sz="2400" dirty="0">
              <a:latin typeface="Arial"/>
              <a:cs typeface="Arial"/>
            </a:endParaRPr>
          </a:p>
          <a:p>
            <a:pPr marL="927076" lvl="1" indent="-228589">
              <a:spcBef>
                <a:spcPts val="120"/>
              </a:spcBef>
              <a:buAutoNum type="arabicPeriod"/>
              <a:tabLst>
                <a:tab pos="469876" algn="l"/>
              </a:tabLst>
            </a:pPr>
            <a:r>
              <a:rPr sz="2400" spc="-5" dirty="0">
                <a:latin typeface="Arial"/>
                <a:cs typeface="Arial"/>
              </a:rPr>
              <a:t>Motor </a:t>
            </a:r>
            <a:r>
              <a:rPr sz="2400" spc="5" dirty="0">
                <a:latin typeface="Arial"/>
                <a:cs typeface="Arial"/>
              </a:rPr>
              <a:t>eléctrico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reducción.</a:t>
            </a:r>
          </a:p>
          <a:p>
            <a:pPr marL="927076" lvl="1" indent="-228589">
              <a:spcBef>
                <a:spcPts val="120"/>
              </a:spcBef>
              <a:buAutoNum type="arabicPeriod"/>
              <a:tabLst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Grupo </a:t>
            </a:r>
            <a:r>
              <a:rPr sz="2400" spc="-11" dirty="0">
                <a:latin typeface="Arial"/>
                <a:cs typeface="Arial"/>
              </a:rPr>
              <a:t>motor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-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bomba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transmisión </a:t>
            </a:r>
            <a:r>
              <a:rPr sz="2400" spc="5" dirty="0">
                <a:latin typeface="Arial"/>
                <a:cs typeface="Arial"/>
              </a:rPr>
              <a:t>hidráulica</a:t>
            </a:r>
            <a:endParaRPr sz="2400" dirty="0">
              <a:latin typeface="Arial"/>
              <a:cs typeface="Arial"/>
            </a:endParaRPr>
          </a:p>
          <a:p>
            <a:pPr marL="927076" lvl="1" indent="-228589">
              <a:spcBef>
                <a:spcPts val="145"/>
              </a:spcBef>
              <a:buAutoNum type="arabicPeriod"/>
              <a:tabLst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Grupo </a:t>
            </a:r>
            <a:r>
              <a:rPr sz="2400" spc="-11" dirty="0">
                <a:latin typeface="Arial"/>
                <a:cs typeface="Arial"/>
              </a:rPr>
              <a:t>motor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-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compresor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transmisión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neumática.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304800"/>
            <a:ext cx="16916400" cy="182614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240"/>
              </a:spcBef>
            </a:pPr>
            <a:r>
              <a:rPr sz="2400" b="1" spc="-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SECCIONADORES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CON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CUCHILLA</a:t>
            </a:r>
            <a:r>
              <a:rPr sz="24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PUESTA</a:t>
            </a:r>
            <a:r>
              <a:rPr sz="24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</a:t>
            </a:r>
            <a:endParaRPr lang="en-US" sz="2400" b="1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300"/>
              </a:lnSpc>
              <a:spcBef>
                <a:spcPts val="240"/>
              </a:spcBef>
            </a:pPr>
            <a:endParaRPr sz="2400" dirty="0">
              <a:latin typeface="Arial"/>
              <a:cs typeface="Arial"/>
            </a:endParaRPr>
          </a:p>
          <a:p>
            <a:pPr marL="184150" marR="5715" indent="-171450" algn="just">
              <a:lnSpc>
                <a:spcPts val="23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fin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proveer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aterrizar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circuitos </a:t>
            </a:r>
            <a:r>
              <a:rPr sz="2400" spc="-5" dirty="0">
                <a:latin typeface="Arial"/>
                <a:cs typeface="Arial"/>
              </a:rPr>
              <a:t>existe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posee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llamado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cuchilla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puesta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tierra.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Este</a:t>
            </a:r>
            <a:r>
              <a:rPr sz="2400" dirty="0">
                <a:latin typeface="Arial"/>
                <a:cs typeface="Arial"/>
              </a:rPr>
              <a:t> consiste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brazo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metálico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móvil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conecta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contacto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fijo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conexión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física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puesta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tierra.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solo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seccionador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abierto.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00" y="1828800"/>
            <a:ext cx="5334000" cy="40385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6400" y="5715000"/>
            <a:ext cx="16916400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0"/>
              </a:spcBef>
            </a:pPr>
            <a:r>
              <a:rPr sz="2400" b="1" spc="-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OPERACIÓN</a:t>
            </a:r>
            <a:endParaRPr lang="en-US" sz="2400" b="1" spc="-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293991" indent="-342900">
              <a:lnSpc>
                <a:spcPts val="24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sz="2400" dirty="0" err="1" smtClean="0">
                <a:latin typeface="Arial"/>
                <a:cs typeface="Arial"/>
              </a:rPr>
              <a:t>Desde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punto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maniobras</a:t>
            </a:r>
            <a:r>
              <a:rPr sz="2400" dirty="0">
                <a:latin typeface="Arial"/>
                <a:cs typeface="Arial"/>
              </a:rPr>
              <a:t> estas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forma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individual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grupo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355600" marR="293991" indent="-342900">
              <a:lnSpc>
                <a:spcPts val="24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maniobras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individuales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utilizan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pértigas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tensiones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inferiores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kV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n-US" sz="2400" spc="-5" dirty="0" smtClean="0">
              <a:latin typeface="Arial"/>
              <a:cs typeface="Arial"/>
            </a:endParaRPr>
          </a:p>
          <a:p>
            <a:pPr marL="3556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180966" indent="-342900" algn="just">
              <a:lnSpc>
                <a:spcPts val="24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Para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-5" dirty="0">
                <a:latin typeface="Arial"/>
                <a:cs typeface="Arial"/>
              </a:rPr>
              <a:t>maniobras </a:t>
            </a:r>
            <a:r>
              <a:rPr sz="2400" dirty="0">
                <a:latin typeface="Arial"/>
                <a:cs typeface="Arial"/>
              </a:rPr>
              <a:t>de grupo el seccionador posee un </a:t>
            </a:r>
            <a:r>
              <a:rPr sz="2400" spc="-11" dirty="0">
                <a:latin typeface="Arial"/>
                <a:cs typeface="Arial"/>
              </a:rPr>
              <a:t>mecanismo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 </a:t>
            </a:r>
            <a:r>
              <a:rPr sz="2400" dirty="0">
                <a:latin typeface="Arial"/>
                <a:cs typeface="Arial"/>
              </a:rPr>
              <a:t>operar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tres </a:t>
            </a:r>
            <a:r>
              <a:rPr sz="2400" spc="-5" dirty="0">
                <a:latin typeface="Arial"/>
                <a:cs typeface="Arial"/>
              </a:rPr>
              <a:t>elementos simultáneamente. </a:t>
            </a:r>
            <a:endParaRPr lang="en-US" sz="2400" spc="-5" dirty="0" smtClean="0">
              <a:latin typeface="Arial"/>
              <a:cs typeface="Arial"/>
            </a:endParaRPr>
          </a:p>
          <a:p>
            <a:pPr marL="355600" marR="180966" indent="-342900" algn="just">
              <a:lnSpc>
                <a:spcPts val="24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endParaRPr lang="en-US" sz="2400" spc="-5" dirty="0">
              <a:latin typeface="Arial"/>
              <a:cs typeface="Arial"/>
            </a:endParaRPr>
          </a:p>
          <a:p>
            <a:pPr marL="355600" marR="180966" indent="-342900" algn="just">
              <a:lnSpc>
                <a:spcPts val="24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2400" spc="-11" dirty="0" smtClean="0">
                <a:latin typeface="Arial"/>
                <a:cs typeface="Arial"/>
              </a:rPr>
              <a:t>El </a:t>
            </a:r>
            <a:r>
              <a:rPr sz="2400" spc="-11" dirty="0">
                <a:latin typeface="Arial"/>
                <a:cs typeface="Arial"/>
              </a:rPr>
              <a:t>mando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hace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manual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 utilizando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motor</a:t>
            </a:r>
            <a:r>
              <a:rPr sz="2400" spc="-11" dirty="0" smtClean="0">
                <a:latin typeface="Arial"/>
                <a:cs typeface="Arial"/>
              </a:rPr>
              <a:t>.</a:t>
            </a:r>
            <a:endParaRPr lang="en-US" sz="2400" spc="-11" dirty="0" smtClean="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  <a:spcBef>
                <a:spcPts val="160"/>
              </a:spcBef>
            </a:pPr>
            <a:r>
              <a:rPr lang="es-AR" sz="2400" dirty="0" smtClean="0">
                <a:latin typeface="Arial"/>
                <a:cs typeface="Arial"/>
              </a:rPr>
              <a:t>Los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seccionadores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deben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estar</a:t>
            </a:r>
            <a:r>
              <a:rPr lang="es-AR" sz="2400" spc="20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provistos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un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-11" dirty="0" smtClean="0">
                <a:latin typeface="Arial"/>
                <a:cs typeface="Arial"/>
              </a:rPr>
              <a:t>mecanismo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para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garantizar </a:t>
            </a:r>
            <a:r>
              <a:rPr lang="es-AR" sz="2400" spc="-320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su</a:t>
            </a:r>
            <a:r>
              <a:rPr lang="es-AR" sz="2400" dirty="0" smtClean="0">
                <a:latin typeface="Arial"/>
                <a:cs typeface="Arial"/>
              </a:rPr>
              <a:t> enclavamiento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con</a:t>
            </a:r>
            <a:r>
              <a:rPr lang="es-AR" sz="2400" spc="5" dirty="0" smtClean="0">
                <a:latin typeface="Arial"/>
                <a:cs typeface="Arial"/>
              </a:rPr>
              <a:t> la posición </a:t>
            </a:r>
            <a:r>
              <a:rPr lang="es-AR" sz="2400" dirty="0" smtClean="0">
                <a:latin typeface="Arial"/>
                <a:cs typeface="Arial"/>
              </a:rPr>
              <a:t>del</a:t>
            </a:r>
            <a:r>
              <a:rPr lang="es-AR" sz="2400" spc="20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interruptor:</a:t>
            </a:r>
          </a:p>
          <a:p>
            <a:pPr marL="469876" indent="-228589">
              <a:lnSpc>
                <a:spcPts val="24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400" spc="-5" dirty="0" smtClean="0">
                <a:latin typeface="Arial"/>
                <a:cs typeface="Arial"/>
              </a:rPr>
              <a:t>No</a:t>
            </a:r>
            <a:r>
              <a:rPr lang="es-AR" sz="2400" spc="5" dirty="0" smtClean="0">
                <a:latin typeface="Arial"/>
                <a:cs typeface="Arial"/>
              </a:rPr>
              <a:t> abrir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cerrar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cuando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</a:t>
            </a:r>
            <a:r>
              <a:rPr lang="es-AR" sz="2400" spc="20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interruptor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esta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cerrado</a:t>
            </a:r>
          </a:p>
          <a:p>
            <a:pPr marL="469876" marR="5080" indent="-228589">
              <a:lnSpc>
                <a:spcPts val="2400"/>
              </a:lnSpc>
              <a:spcBef>
                <a:spcPts val="91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400" spc="-5" dirty="0" smtClean="0">
                <a:latin typeface="Arial"/>
                <a:cs typeface="Arial"/>
              </a:rPr>
              <a:t>Impedir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</a:t>
            </a:r>
            <a:r>
              <a:rPr lang="es-AR" sz="2400" spc="2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cierre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del</a:t>
            </a:r>
            <a:r>
              <a:rPr lang="es-AR" sz="2400" spc="2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interruptor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si</a:t>
            </a:r>
            <a:r>
              <a:rPr lang="es-AR" sz="2400" spc="3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un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polo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del</a:t>
            </a:r>
            <a:r>
              <a:rPr lang="es-AR" sz="2400" spc="2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seccionador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no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abrió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o </a:t>
            </a:r>
            <a:r>
              <a:rPr lang="es-AR" sz="2400" spc="-3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cerro </a:t>
            </a:r>
            <a:r>
              <a:rPr lang="es-AR" sz="2400" spc="-5" dirty="0" smtClean="0">
                <a:latin typeface="Arial"/>
                <a:cs typeface="Arial"/>
              </a:rPr>
              <a:t>completamente</a:t>
            </a:r>
            <a:endParaRPr lang="es-AR" sz="2400" dirty="0" smtClean="0">
              <a:latin typeface="Arial"/>
              <a:cs typeface="Arial"/>
            </a:endParaRPr>
          </a:p>
          <a:p>
            <a:pPr marL="469876" indent="-228589">
              <a:lnSpc>
                <a:spcPts val="24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lang="es-AR" sz="2400" spc="-5" dirty="0" smtClean="0">
                <a:latin typeface="Arial"/>
                <a:cs typeface="Arial"/>
              </a:rPr>
              <a:t>Impedir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la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operación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simultanea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del</a:t>
            </a:r>
            <a:r>
              <a:rPr lang="es-AR" sz="2400" spc="3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interruptor</a:t>
            </a:r>
            <a:r>
              <a:rPr lang="es-AR" sz="2400" spc="15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y</a:t>
            </a:r>
            <a:r>
              <a:rPr lang="es-AR" sz="2400" spc="11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el</a:t>
            </a:r>
            <a:r>
              <a:rPr lang="es-AR" sz="2400" spc="2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seccionador.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381000"/>
            <a:ext cx="16764000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BANCOS</a:t>
            </a:r>
            <a:r>
              <a:rPr sz="2800" b="1" spc="-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BATERIAS</a:t>
            </a:r>
            <a:endParaRPr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355600" marR="8890" indent="-342900" algn="just"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Los</a:t>
            </a:r>
            <a:r>
              <a:rPr sz="2000" spc="7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7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alimentan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continua.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utilizados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125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48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Vcc.</a:t>
            </a:r>
            <a:endParaRPr sz="2000" dirty="0">
              <a:latin typeface="Arial"/>
              <a:cs typeface="Arial"/>
            </a:endParaRPr>
          </a:p>
          <a:p>
            <a:pPr marL="342900" indent="-342900" algn="just">
              <a:spcBef>
                <a:spcPts val="31"/>
              </a:spcBef>
              <a:buFont typeface="Arial" panose="020B0604020202020204" pitchFamily="34" charset="0"/>
              <a:buChar char="•"/>
            </a:pP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buFont typeface="Arial" panose="020B0604020202020204" pitchFamily="34" charset="0"/>
              <a:buChar char="•"/>
              <a:tabLst>
                <a:tab pos="469243" algn="l"/>
                <a:tab pos="1121355" algn="l"/>
                <a:tab pos="1541703" algn="l"/>
                <a:tab pos="1922049" algn="l"/>
                <a:tab pos="2223659" algn="l"/>
                <a:tab pos="2875771" algn="l"/>
                <a:tab pos="3167855" algn="l"/>
                <a:tab pos="3785681" algn="l"/>
                <a:tab pos="4409854" algn="l"/>
                <a:tab pos="4711465" algn="l"/>
              </a:tabLst>
            </a:pPr>
            <a:r>
              <a:rPr sz="2000" spc="-15" dirty="0">
                <a:latin typeface="Arial"/>
                <a:cs typeface="Arial"/>
              </a:rPr>
              <a:t>P</a:t>
            </a:r>
            <a:r>
              <a:rPr sz="2000" dirty="0">
                <a:latin typeface="Arial"/>
                <a:cs typeface="Arial"/>
              </a:rPr>
              <a:t>ar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	pro</a:t>
            </a:r>
            <a:r>
              <a:rPr sz="2000" spc="-5" dirty="0">
                <a:latin typeface="Arial"/>
                <a:cs typeface="Arial"/>
              </a:rPr>
              <a:t>v</a:t>
            </a:r>
            <a:r>
              <a:rPr sz="2000" dirty="0">
                <a:latin typeface="Arial"/>
                <a:cs typeface="Arial"/>
              </a:rPr>
              <a:t>ee</a:t>
            </a:r>
            <a:r>
              <a:rPr sz="2000" spc="-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	e</a:t>
            </a:r>
            <a:r>
              <a:rPr sz="2000" spc="-5" dirty="0">
                <a:latin typeface="Arial"/>
                <a:cs typeface="Arial"/>
              </a:rPr>
              <a:t>ste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" dirty="0">
                <a:latin typeface="Arial"/>
                <a:cs typeface="Arial"/>
              </a:rPr>
              <a:t>t</a:t>
            </a:r>
            <a:r>
              <a:rPr sz="2000" spc="1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	d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energ</a:t>
            </a:r>
            <a:r>
              <a:rPr sz="2000" spc="-5" dirty="0">
                <a:latin typeface="Arial"/>
                <a:cs typeface="Arial"/>
              </a:rPr>
              <a:t>ía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	u</a:t>
            </a:r>
            <a:r>
              <a:rPr sz="2000" spc="-5" dirty="0">
                <a:latin typeface="Arial"/>
                <a:cs typeface="Arial"/>
              </a:rPr>
              <a:t>t</a:t>
            </a:r>
            <a:r>
              <a:rPr sz="2000" spc="15" dirty="0">
                <a:latin typeface="Arial"/>
                <a:cs typeface="Arial"/>
              </a:rPr>
              <a:t>ili</a:t>
            </a:r>
            <a:r>
              <a:rPr sz="2000" spc="11" dirty="0">
                <a:latin typeface="Arial"/>
                <a:cs typeface="Arial"/>
              </a:rPr>
              <a:t>z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	ban</a:t>
            </a:r>
            <a:r>
              <a:rPr sz="2000" spc="-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	d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ba</a:t>
            </a:r>
            <a:r>
              <a:rPr sz="2000" spc="-5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er</a:t>
            </a:r>
            <a:r>
              <a:rPr sz="2000" spc="-5" dirty="0">
                <a:latin typeface="Arial"/>
                <a:cs typeface="Arial"/>
              </a:rPr>
              <a:t>í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s  </a:t>
            </a:r>
            <a:r>
              <a:rPr sz="2000" dirty="0">
                <a:latin typeface="Arial"/>
                <a:cs typeface="Arial"/>
              </a:rPr>
              <a:t>configurados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siguiente </a:t>
            </a:r>
            <a:r>
              <a:rPr sz="2000" spc="-5" dirty="0">
                <a:latin typeface="Arial"/>
                <a:cs typeface="Arial"/>
              </a:rPr>
              <a:t>manera:</a:t>
            </a:r>
            <a:endParaRPr sz="2000" dirty="0">
              <a:latin typeface="Arial"/>
              <a:cs typeface="Arial"/>
            </a:endParaRPr>
          </a:p>
          <a:p>
            <a:pPr marL="342900" indent="-342900" algn="just"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2000" dirty="0">
              <a:latin typeface="Arial"/>
              <a:cs typeface="Arial"/>
            </a:endParaRPr>
          </a:p>
          <a:p>
            <a:pPr marL="355600" marR="8254" indent="-342900" algn="just"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60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celdas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bancos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125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Vcc,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conectadas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serie.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Para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control.</a:t>
            </a:r>
          </a:p>
          <a:p>
            <a:pPr marL="355600" indent="-342900" algn="just">
              <a:buFont typeface="Arial" panose="020B0604020202020204" pitchFamily="34" charset="0"/>
              <a:buChar char="•"/>
              <a:tabLst>
                <a:tab pos="310499" algn="l"/>
              </a:tabLst>
            </a:pPr>
            <a:r>
              <a:rPr sz="2000" dirty="0">
                <a:latin typeface="Arial"/>
                <a:cs typeface="Arial"/>
              </a:rPr>
              <a:t>24	celdas</a:t>
            </a:r>
            <a:r>
              <a:rPr sz="2000" spc="16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bancos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48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Vcc,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conectadas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serie.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-5" dirty="0" smtClean="0">
                <a:latin typeface="Arial"/>
                <a:cs typeface="Arial"/>
              </a:rPr>
              <a:t>Para</a:t>
            </a:r>
            <a:r>
              <a:rPr lang="en-US" sz="2000" spc="-5" dirty="0" smtClean="0">
                <a:latin typeface="Arial"/>
                <a:cs typeface="Arial"/>
              </a:rPr>
              <a:t> </a:t>
            </a:r>
            <a:r>
              <a:rPr sz="2000" spc="5" dirty="0" err="1" smtClean="0">
                <a:latin typeface="Arial"/>
                <a:cs typeface="Arial"/>
              </a:rPr>
              <a:t>señalización</a:t>
            </a:r>
            <a:r>
              <a:rPr sz="2000" spc="11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comunicaciones</a:t>
            </a:r>
            <a:r>
              <a:rPr sz="2000" spc="5" dirty="0">
                <a:latin typeface="Arial"/>
                <a:cs typeface="Arial"/>
              </a:rPr>
              <a:t> (</a:t>
            </a:r>
            <a:r>
              <a:rPr sz="20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RTU, </a:t>
            </a:r>
            <a:r>
              <a:rPr sz="2000" b="1" u="sng" spc="1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Teleprotección</a:t>
            </a:r>
            <a:r>
              <a:rPr sz="2000" dirty="0">
                <a:latin typeface="Arial"/>
                <a:cs typeface="Arial"/>
              </a:rPr>
              <a:t>)</a:t>
            </a:r>
          </a:p>
          <a:p>
            <a:pPr marL="342900" indent="-342900" algn="just">
              <a:spcBef>
                <a:spcPts val="35"/>
              </a:spcBef>
              <a:buFont typeface="Arial" panose="020B0604020202020204" pitchFamily="34" charset="0"/>
              <a:buChar char="•"/>
            </a:pPr>
            <a:endParaRPr sz="2000" dirty="0">
              <a:latin typeface="Arial"/>
              <a:cs typeface="Arial"/>
            </a:endParaRPr>
          </a:p>
          <a:p>
            <a:pPr marL="355600" indent="-3429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Arial"/>
                <a:cs typeface="Arial"/>
              </a:rPr>
              <a:t>Generalmente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utilizan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celdas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tipo </a:t>
            </a:r>
            <a:r>
              <a:rPr sz="2000" spc="-5" dirty="0">
                <a:latin typeface="Arial"/>
                <a:cs typeface="Arial"/>
              </a:rPr>
              <a:t>plomo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–acido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4800" y="3994810"/>
            <a:ext cx="4267199" cy="406602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496303" y="8613649"/>
            <a:ext cx="1828800" cy="6351"/>
          </a:xfrm>
          <a:custGeom>
            <a:avLst/>
            <a:gdLst/>
            <a:ahLst/>
            <a:cxnLst/>
            <a:rect l="l" t="t" r="r" b="b"/>
            <a:pathLst>
              <a:path w="1828800" h="6350">
                <a:moveTo>
                  <a:pt x="1828800" y="0"/>
                </a:moveTo>
                <a:lnTo>
                  <a:pt x="0" y="0"/>
                </a:lnTo>
                <a:lnTo>
                  <a:pt x="0" y="6095"/>
                </a:lnTo>
                <a:lnTo>
                  <a:pt x="1828800" y="6095"/>
                </a:lnTo>
                <a:lnTo>
                  <a:pt x="1828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800" y="7848600"/>
            <a:ext cx="16764000" cy="1866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497" algn="just"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Composición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celdas:</a:t>
            </a:r>
          </a:p>
          <a:p>
            <a:pPr algn="just"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63497" marR="57148" algn="just"/>
            <a:r>
              <a:rPr sz="2000" b="1" dirty="0">
                <a:latin typeface="Arial"/>
                <a:cs typeface="Arial"/>
              </a:rPr>
              <a:t>Recipiente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Envase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transparente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plástico,</a:t>
            </a:r>
            <a:r>
              <a:rPr sz="2000" spc="1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inspección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visual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interiores.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51"/>
              </a:spcBef>
            </a:pPr>
            <a:endParaRPr sz="2000" dirty="0">
              <a:latin typeface="Arial"/>
              <a:cs typeface="Arial"/>
            </a:endParaRPr>
          </a:p>
          <a:p>
            <a:pPr marL="63497" marR="55877" algn="just">
              <a:lnSpc>
                <a:spcPct val="989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Placas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placas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positivas</a:t>
            </a:r>
            <a:r>
              <a:rPr sz="2000" spc="7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fabricadas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Dióxido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Plomo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PbO2)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1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planas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multitubular</a:t>
            </a:r>
            <a:r>
              <a:rPr sz="2000" spc="1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(hilera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tubos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fabricados</a:t>
            </a:r>
            <a:r>
              <a:rPr sz="2000" spc="7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malla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fibra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vidrio </a:t>
            </a:r>
            <a:r>
              <a:rPr sz="2000" dirty="0">
                <a:latin typeface="Arial"/>
                <a:cs typeface="Arial"/>
              </a:rPr>
              <a:t>trenzado,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varilla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aleación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plomo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su</a:t>
            </a:r>
            <a:r>
              <a:rPr sz="2000" spc="5" dirty="0">
                <a:latin typeface="Arial"/>
                <a:cs typeface="Arial"/>
              </a:rPr>
              <a:t> interior)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 placas negativas son</a:t>
            </a:r>
            <a:r>
              <a:rPr sz="2000" spc="5" dirty="0">
                <a:latin typeface="Arial"/>
                <a:cs typeface="Arial"/>
              </a:rPr>
              <a:t> planas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bañadas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plomo.</a:t>
            </a:r>
            <a:r>
              <a:rPr sz="2000" baseline="44444" dirty="0" smtClean="0">
                <a:latin typeface="Arial"/>
                <a:cs typeface="Arial"/>
              </a:rPr>
              <a:t>1</a:t>
            </a:r>
            <a:endParaRPr sz="2000" baseline="44444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609600"/>
            <a:ext cx="16535400" cy="3334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Separadores.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Elementos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aislantes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mantienen</a:t>
            </a:r>
            <a:r>
              <a:rPr sz="2400" dirty="0">
                <a:latin typeface="Arial"/>
                <a:cs typeface="Arial"/>
              </a:rPr>
              <a:t> separadas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placas </a:t>
            </a:r>
            <a:r>
              <a:rPr sz="2400" spc="5" dirty="0">
                <a:latin typeface="Arial"/>
                <a:cs typeface="Arial"/>
              </a:rPr>
              <a:t> positivas</a:t>
            </a:r>
            <a:r>
              <a:rPr sz="2400" spc="-5" dirty="0">
                <a:latin typeface="Arial"/>
                <a:cs typeface="Arial"/>
              </a:rPr>
              <a:t> y</a:t>
            </a:r>
            <a:r>
              <a:rPr sz="2400" dirty="0">
                <a:latin typeface="Arial"/>
                <a:cs typeface="Arial"/>
              </a:rPr>
              <a:t> negativas.</a:t>
            </a:r>
          </a:p>
          <a:p>
            <a:pPr>
              <a:spcBef>
                <a:spcPts val="45"/>
              </a:spcBef>
            </a:pP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ct val="99200"/>
              </a:lnSpc>
            </a:pPr>
            <a:r>
              <a:rPr sz="2400" b="1" dirty="0">
                <a:latin typeface="Arial"/>
                <a:cs typeface="Arial"/>
              </a:rPr>
              <a:t>Electrolito.</a:t>
            </a:r>
            <a:r>
              <a:rPr sz="2400" b="1" spc="2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conformado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Acido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Sulfúrico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disuelto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agua,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 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celda tiene carga </a:t>
            </a:r>
            <a:r>
              <a:rPr sz="2400" spc="5" dirty="0">
                <a:latin typeface="Arial"/>
                <a:cs typeface="Arial"/>
              </a:rPr>
              <a:t>electrica </a:t>
            </a:r>
            <a:r>
              <a:rPr sz="2400" spc="-5" dirty="0">
                <a:latin typeface="Arial"/>
                <a:cs typeface="Arial"/>
              </a:rPr>
              <a:t>completa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densidad del </a:t>
            </a:r>
            <a:r>
              <a:rPr sz="2400" spc="5" dirty="0">
                <a:latin typeface="Arial"/>
                <a:cs typeface="Arial"/>
              </a:rPr>
              <a:t>electrolito </a:t>
            </a:r>
            <a:r>
              <a:rPr sz="2400" dirty="0">
                <a:latin typeface="Arial"/>
                <a:cs typeface="Arial"/>
              </a:rPr>
              <a:t>será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1,21.</a:t>
            </a:r>
          </a:p>
          <a:p>
            <a:pPr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12700" marR="5715" algn="just">
              <a:lnSpc>
                <a:spcPct val="99200"/>
              </a:lnSpc>
            </a:pPr>
            <a:r>
              <a:rPr sz="2400" b="1" spc="-5" dirty="0">
                <a:latin typeface="Arial"/>
                <a:cs typeface="Arial"/>
              </a:rPr>
              <a:t>Funcionamiento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la </a:t>
            </a:r>
            <a:r>
              <a:rPr sz="2400" b="1" dirty="0">
                <a:latin typeface="Arial"/>
                <a:cs typeface="Arial"/>
              </a:rPr>
              <a:t>Celda. </a:t>
            </a:r>
            <a:r>
              <a:rPr sz="2400" dirty="0">
                <a:latin typeface="Arial"/>
                <a:cs typeface="Arial"/>
              </a:rPr>
              <a:t>Cuando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celda esta </a:t>
            </a:r>
            <a:r>
              <a:rPr sz="2400" spc="-5" dirty="0">
                <a:latin typeface="Arial"/>
                <a:cs typeface="Arial"/>
              </a:rPr>
              <a:t>completamente </a:t>
            </a:r>
            <a:r>
              <a:rPr sz="2400" dirty="0">
                <a:latin typeface="Arial"/>
                <a:cs typeface="Arial"/>
              </a:rPr>
              <a:t>cargada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placa </a:t>
            </a:r>
            <a:r>
              <a:rPr sz="2400" spc="5" dirty="0">
                <a:latin typeface="Arial"/>
                <a:cs typeface="Arial"/>
              </a:rPr>
              <a:t>positiva </a:t>
            </a:r>
            <a:r>
              <a:rPr sz="2400" dirty="0">
                <a:latin typeface="Arial"/>
                <a:cs typeface="Arial"/>
              </a:rPr>
              <a:t>hay Dióxido de </a:t>
            </a:r>
            <a:r>
              <a:rPr sz="2400" spc="-5" dirty="0">
                <a:latin typeface="Arial"/>
                <a:cs typeface="Arial"/>
              </a:rPr>
              <a:t>plomo y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negativa </a:t>
            </a:r>
            <a:r>
              <a:rPr sz="2400" spc="-5" dirty="0">
                <a:latin typeface="Arial"/>
                <a:cs typeface="Arial"/>
              </a:rPr>
              <a:t>Plomo. </a:t>
            </a:r>
            <a:r>
              <a:rPr sz="2400" dirty="0">
                <a:latin typeface="Arial"/>
                <a:cs typeface="Arial"/>
              </a:rPr>
              <a:t>Cuando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cierra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comienza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liberación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energía</a:t>
            </a:r>
            <a:r>
              <a:rPr sz="2400" spc="5" dirty="0">
                <a:latin typeface="Arial"/>
                <a:cs typeface="Arial"/>
              </a:rPr>
              <a:t> electrica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almacenada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400" dirty="0">
              <a:latin typeface="Arial"/>
              <a:cs typeface="Arial"/>
            </a:endParaRPr>
          </a:p>
          <a:p>
            <a:pPr marL="12700" algn="just"/>
            <a:r>
              <a:rPr sz="2400" dirty="0">
                <a:latin typeface="Arial"/>
                <a:cs typeface="Arial"/>
              </a:rPr>
              <a:t>Cada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entrega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valor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aproximado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2,15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Vcc.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3200" y="4157470"/>
            <a:ext cx="6324599" cy="498652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457200"/>
            <a:ext cx="16764000" cy="7720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5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Consideraciones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Generales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500"/>
              </a:lnSpc>
              <a:spcBef>
                <a:spcPts val="31"/>
              </a:spcBef>
            </a:pPr>
            <a:endParaRPr sz="2400" dirty="0">
              <a:latin typeface="Arial"/>
              <a:cs typeface="Arial"/>
            </a:endParaRPr>
          </a:p>
          <a:p>
            <a:pPr marL="12700" marR="8254" algn="just">
              <a:lnSpc>
                <a:spcPts val="2500"/>
              </a:lnSpc>
              <a:buAutoNum type="arabicPeriod"/>
              <a:tabLst>
                <a:tab pos="238749" algn="l"/>
              </a:tabLst>
            </a:pPr>
            <a:r>
              <a:rPr sz="2400" dirty="0">
                <a:latin typeface="Arial"/>
                <a:cs typeface="Arial"/>
              </a:rPr>
              <a:t>Los bancos de baterías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dimensionan de acuerdo con el </a:t>
            </a:r>
            <a:r>
              <a:rPr sz="2400" spc="-5" dirty="0">
                <a:latin typeface="Arial"/>
                <a:cs typeface="Arial"/>
              </a:rPr>
              <a:t>tiempo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respaldo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sistemas</a:t>
            </a:r>
            <a:r>
              <a:rPr sz="2400" dirty="0">
                <a:latin typeface="Arial"/>
                <a:cs typeface="Arial"/>
              </a:rPr>
              <a:t> asociados requieran.</a:t>
            </a:r>
          </a:p>
          <a:p>
            <a:pPr marL="238113" indent="-226049" algn="just">
              <a:lnSpc>
                <a:spcPts val="2500"/>
              </a:lnSpc>
              <a:buAutoNum type="arabicPeriod"/>
              <a:tabLst>
                <a:tab pos="238749" algn="l"/>
              </a:tabLst>
            </a:pPr>
            <a:r>
              <a:rPr lang="en-US" sz="2400" dirty="0">
                <a:latin typeface="Arial"/>
                <a:cs typeface="Arial"/>
              </a:rPr>
              <a:t>P</a:t>
            </a:r>
            <a:r>
              <a:rPr sz="2400" dirty="0" smtClean="0">
                <a:latin typeface="Arial"/>
                <a:cs typeface="Arial"/>
              </a:rPr>
              <a:t>ara</a:t>
            </a:r>
            <a:r>
              <a:rPr sz="2400" spc="2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mantener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cargadas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celdas  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2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utilizan</a:t>
            </a:r>
            <a:r>
              <a:rPr sz="2400" spc="20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cargadores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baterías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que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alimentan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estos</a:t>
            </a:r>
            <a:r>
              <a:rPr sz="2400" spc="5" dirty="0">
                <a:latin typeface="Arial"/>
                <a:cs typeface="Arial"/>
              </a:rPr>
              <a:t> realizan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proceso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rectificación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alimentan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banco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</a:p>
          <a:p>
            <a:pPr marL="238113" indent="-226049" algn="just">
              <a:lnSpc>
                <a:spcPts val="2500"/>
              </a:lnSpc>
              <a:buAutoNum type="arabicPeriod" startAt="3"/>
              <a:tabLst>
                <a:tab pos="238749" algn="l"/>
              </a:tabLst>
            </a:pPr>
            <a:r>
              <a:rPr lang="en-US" sz="2400" spc="5" dirty="0">
                <a:latin typeface="Arial"/>
                <a:cs typeface="Arial"/>
              </a:rPr>
              <a:t>L</a:t>
            </a:r>
            <a:r>
              <a:rPr sz="2400" spc="5" dirty="0" smtClean="0">
                <a:latin typeface="Arial"/>
                <a:cs typeface="Arial"/>
              </a:rPr>
              <a:t>a</a:t>
            </a:r>
            <a:r>
              <a:rPr sz="2400" spc="12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capacidad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banco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mide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Amperios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/Hora.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Este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valor </a:t>
            </a:r>
            <a:r>
              <a:rPr sz="2400" spc="5" dirty="0">
                <a:latin typeface="Arial"/>
                <a:cs typeface="Arial"/>
              </a:rPr>
              <a:t>significa la </a:t>
            </a:r>
            <a:r>
              <a:rPr sz="2400" dirty="0">
                <a:latin typeface="Arial"/>
                <a:cs typeface="Arial"/>
              </a:rPr>
              <a:t>cantidad de </a:t>
            </a:r>
            <a:r>
              <a:rPr sz="2400" spc="-5" dirty="0">
                <a:latin typeface="Arial"/>
                <a:cs typeface="Arial"/>
              </a:rPr>
              <a:t>amperios </a:t>
            </a:r>
            <a:r>
              <a:rPr sz="2400" spc="5" dirty="0">
                <a:latin typeface="Arial"/>
                <a:cs typeface="Arial"/>
              </a:rPr>
              <a:t>dividida </a:t>
            </a:r>
            <a:r>
              <a:rPr sz="2400" dirty="0">
                <a:latin typeface="Arial"/>
                <a:cs typeface="Arial"/>
              </a:rPr>
              <a:t>entre 10 que puede entregar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banco cada hora durante 10 horas. </a:t>
            </a:r>
            <a:r>
              <a:rPr sz="2400" spc="-11" dirty="0">
                <a:latin typeface="Arial"/>
                <a:cs typeface="Arial"/>
              </a:rPr>
              <a:t>Ejemplo: </a:t>
            </a:r>
            <a:r>
              <a:rPr sz="2400" dirty="0">
                <a:latin typeface="Arial"/>
                <a:cs typeface="Arial"/>
              </a:rPr>
              <a:t>un banco de baterías de 400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 /h </a:t>
            </a:r>
            <a:r>
              <a:rPr sz="2400" dirty="0">
                <a:latin typeface="Arial"/>
                <a:cs typeface="Arial"/>
              </a:rPr>
              <a:t>puede entregar 40 </a:t>
            </a:r>
            <a:r>
              <a:rPr sz="2400" spc="-5" dirty="0">
                <a:latin typeface="Arial"/>
                <a:cs typeface="Arial"/>
              </a:rPr>
              <a:t>amperios/h </a:t>
            </a:r>
            <a:r>
              <a:rPr sz="2400" dirty="0">
                <a:latin typeface="Arial"/>
                <a:cs typeface="Arial"/>
              </a:rPr>
              <a:t>durante 10 horas </a:t>
            </a:r>
            <a:r>
              <a:rPr sz="2400" spc="5" dirty="0">
                <a:latin typeface="Arial"/>
                <a:cs typeface="Arial"/>
              </a:rPr>
              <a:t>sin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su voltaje </a:t>
            </a:r>
            <a:r>
              <a:rPr sz="2400" dirty="0">
                <a:latin typeface="Arial"/>
                <a:cs typeface="Arial"/>
              </a:rPr>
              <a:t>por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baje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menos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1,8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spc="-5" dirty="0">
                <a:latin typeface="Arial"/>
                <a:cs typeface="Arial"/>
              </a:rPr>
              <a:t>ultima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hora.</a:t>
            </a:r>
          </a:p>
          <a:p>
            <a:pPr marL="238113" indent="-226049" algn="just">
              <a:lnSpc>
                <a:spcPts val="2500"/>
              </a:lnSpc>
              <a:buAutoNum type="arabicPeriod" startAt="4"/>
              <a:tabLst>
                <a:tab pos="238749" algn="l"/>
              </a:tabLst>
            </a:pPr>
            <a:r>
              <a:rPr lang="en-US" sz="2400" spc="5" dirty="0">
                <a:latin typeface="Arial"/>
                <a:cs typeface="Arial"/>
              </a:rPr>
              <a:t>L</a:t>
            </a:r>
            <a:r>
              <a:rPr sz="2400" spc="5" dirty="0" smtClean="0">
                <a:latin typeface="Arial"/>
                <a:cs typeface="Arial"/>
              </a:rPr>
              <a:t>os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cargadores deben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capaces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suministra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tipos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carga:</a:t>
            </a:r>
          </a:p>
          <a:p>
            <a:pPr marL="469876" marR="6985" lvl="1" indent="-228589" algn="just">
              <a:lnSpc>
                <a:spcPts val="2500"/>
              </a:lnSpc>
              <a:spcBef>
                <a:spcPts val="91"/>
              </a:spcBef>
              <a:buFont typeface="Symbol"/>
              <a:buChar char=""/>
              <a:tabLst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flotación </a:t>
            </a:r>
            <a:r>
              <a:rPr sz="2400" spc="-5" dirty="0">
                <a:latin typeface="Arial"/>
                <a:cs typeface="Arial"/>
              </a:rPr>
              <a:t>. voltaje </a:t>
            </a:r>
            <a:r>
              <a:rPr sz="2400" dirty="0">
                <a:latin typeface="Arial"/>
                <a:cs typeface="Arial"/>
              </a:rPr>
              <a:t>al que debe </a:t>
            </a:r>
            <a:r>
              <a:rPr sz="2400" spc="-5" dirty="0">
                <a:latin typeface="Arial"/>
                <a:cs typeface="Arial"/>
              </a:rPr>
              <a:t>permanecer </a:t>
            </a:r>
            <a:r>
              <a:rPr sz="2400" dirty="0">
                <a:latin typeface="Arial"/>
                <a:cs typeface="Arial"/>
              </a:rPr>
              <a:t>el banco de </a:t>
            </a:r>
            <a:r>
              <a:rPr sz="2400" spc="-5" dirty="0">
                <a:latin typeface="Arial"/>
                <a:cs typeface="Arial"/>
              </a:rPr>
              <a:t>manera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normal. 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2,23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2400" dirty="0">
                <a:latin typeface="Arial"/>
                <a:cs typeface="Arial"/>
              </a:rPr>
              <a:t> 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</a:t>
            </a:r>
          </a:p>
          <a:p>
            <a:pPr marL="469876" marR="7620" lvl="1" indent="-228589" algn="just">
              <a:lnSpc>
                <a:spcPts val="2500"/>
              </a:lnSpc>
              <a:spcBef>
                <a:spcPts val="40"/>
              </a:spcBef>
              <a:buFont typeface="Symbol"/>
              <a:buChar char=""/>
              <a:tabLst>
                <a:tab pos="469876" algn="l"/>
              </a:tabLst>
            </a:pP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igualación. </a:t>
            </a:r>
            <a:r>
              <a:rPr sz="2400" spc="-5" dirty="0">
                <a:latin typeface="Arial"/>
                <a:cs typeface="Arial"/>
              </a:rPr>
              <a:t>Voltaje </a:t>
            </a:r>
            <a:r>
              <a:rPr sz="2400" dirty="0">
                <a:latin typeface="Arial"/>
                <a:cs typeface="Arial"/>
              </a:rPr>
              <a:t>para recarga ocasional </a:t>
            </a:r>
            <a:r>
              <a:rPr sz="2400" spc="-5" dirty="0">
                <a:latin typeface="Arial"/>
                <a:cs typeface="Arial"/>
              </a:rPr>
              <a:t>ejecutado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manera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periódica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cuando ha existido una descarga profunda del banco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baterías.</a:t>
            </a:r>
            <a:r>
              <a:rPr sz="2400" spc="-5" dirty="0">
                <a:latin typeface="Arial"/>
                <a:cs typeface="Arial"/>
              </a:rPr>
              <a:t> 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2,33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2400" dirty="0">
                <a:latin typeface="Arial"/>
                <a:cs typeface="Arial"/>
              </a:rPr>
              <a:t> 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celda.</a:t>
            </a:r>
          </a:p>
          <a:p>
            <a:pPr>
              <a:lnSpc>
                <a:spcPts val="2500"/>
              </a:lnSpc>
              <a:spcBef>
                <a:spcPts val="40"/>
              </a:spcBef>
            </a:pPr>
            <a:endParaRPr sz="2400" dirty="0">
              <a:latin typeface="Arial"/>
              <a:cs typeface="Arial"/>
            </a:endParaRPr>
          </a:p>
          <a:p>
            <a:pPr marL="12700" algn="just">
              <a:lnSpc>
                <a:spcPts val="2500"/>
              </a:lnSpc>
            </a:pPr>
            <a:r>
              <a:rPr sz="2400" b="1" spc="-5" dirty="0">
                <a:latin typeface="Arial"/>
                <a:cs typeface="Arial"/>
              </a:rPr>
              <a:t>Peligro</a:t>
            </a:r>
            <a:r>
              <a:rPr sz="2400" b="1" spc="-1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1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Explosión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500"/>
              </a:lnSpc>
              <a:spcBef>
                <a:spcPts val="40"/>
              </a:spcBef>
            </a:pPr>
            <a:endParaRPr sz="2400" dirty="0">
              <a:latin typeface="Arial"/>
              <a:cs typeface="Arial"/>
            </a:endParaRPr>
          </a:p>
          <a:p>
            <a:pPr marL="355600" marR="9525" indent="-342900" algn="just">
              <a:lnSpc>
                <a:spcPts val="25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Las baterías contienen ácido </a:t>
            </a:r>
            <a:r>
              <a:rPr sz="2400" spc="5" dirty="0">
                <a:latin typeface="Arial"/>
                <a:cs typeface="Arial"/>
              </a:rPr>
              <a:t>sulfúrico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producen </a:t>
            </a:r>
            <a:r>
              <a:rPr sz="2400" spc="-5" dirty="0">
                <a:latin typeface="Arial"/>
                <a:cs typeface="Arial"/>
              </a:rPr>
              <a:t>mezclas </a:t>
            </a:r>
            <a:r>
              <a:rPr sz="2400" dirty="0">
                <a:latin typeface="Arial"/>
                <a:cs typeface="Arial"/>
              </a:rPr>
              <a:t>explosivas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hidrógeno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oxígeno.</a:t>
            </a:r>
            <a:endParaRPr sz="2400" dirty="0">
              <a:latin typeface="Arial"/>
              <a:cs typeface="Arial"/>
            </a:endParaRPr>
          </a:p>
          <a:p>
            <a:pPr marL="342900" indent="-342900">
              <a:lnSpc>
                <a:spcPts val="25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Los procesos de autodescarga generan gas hidrógeno aun cuando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batería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encuentre en operación, por </a:t>
            </a:r>
            <a:r>
              <a:rPr sz="2400" spc="5" dirty="0">
                <a:latin typeface="Arial"/>
                <a:cs typeface="Arial"/>
              </a:rPr>
              <a:t>lo </a:t>
            </a:r>
            <a:r>
              <a:rPr sz="2400" dirty="0">
                <a:latin typeface="Arial"/>
                <a:cs typeface="Arial"/>
              </a:rPr>
              <a:t>que es recomendable asegurarse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el </a:t>
            </a:r>
            <a:r>
              <a:rPr sz="2400" spc="-15" dirty="0">
                <a:latin typeface="Arial"/>
                <a:cs typeface="Arial"/>
              </a:rPr>
              <a:t>manejo </a:t>
            </a:r>
            <a:r>
              <a:rPr sz="2400" spc="-5" dirty="0">
                <a:latin typeface="Arial"/>
                <a:cs typeface="Arial"/>
              </a:rPr>
              <a:t>o almacenamiento </a:t>
            </a:r>
            <a:r>
              <a:rPr sz="2400" dirty="0">
                <a:latin typeface="Arial"/>
                <a:cs typeface="Arial"/>
              </a:rPr>
              <a:t>de estos </a:t>
            </a:r>
            <a:r>
              <a:rPr sz="2400" spc="5" dirty="0">
                <a:latin typeface="Arial"/>
                <a:cs typeface="Arial"/>
              </a:rPr>
              <a:t>dispositivos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5" dirty="0">
                <a:latin typeface="Arial"/>
                <a:cs typeface="Arial"/>
              </a:rPr>
              <a:t>realice </a:t>
            </a:r>
            <a:r>
              <a:rPr sz="2400" dirty="0">
                <a:latin typeface="Arial"/>
                <a:cs typeface="Arial"/>
              </a:rPr>
              <a:t>en áreas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perfectamente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ventiladas.</a:t>
            </a:r>
          </a:p>
          <a:p>
            <a:pPr marL="342900" indent="-342900">
              <a:lnSpc>
                <a:spcPts val="25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6985" indent="-34290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Siempre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trabaje</a:t>
            </a:r>
            <a:r>
              <a:rPr sz="2400" dirty="0">
                <a:latin typeface="Arial"/>
                <a:cs typeface="Arial"/>
              </a:rPr>
              <a:t> 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cerca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ellas,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igualmente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recomendable </a:t>
            </a:r>
            <a:r>
              <a:rPr sz="2400" spc="5" dirty="0">
                <a:latin typeface="Arial"/>
                <a:cs typeface="Arial"/>
              </a:rPr>
              <a:t>utilizar </a:t>
            </a:r>
            <a:r>
              <a:rPr sz="2400" dirty="0">
                <a:latin typeface="Arial"/>
                <a:cs typeface="Arial"/>
              </a:rPr>
              <a:t>lentes de seguridad </a:t>
            </a:r>
            <a:r>
              <a:rPr sz="2400" spc="5" dirty="0">
                <a:latin typeface="Arial"/>
                <a:cs typeface="Arial"/>
              </a:rPr>
              <a:t>especiales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protectores </a:t>
            </a:r>
            <a:r>
              <a:rPr sz="2400" spc="5" dirty="0">
                <a:latin typeface="Arial"/>
                <a:cs typeface="Arial"/>
              </a:rPr>
              <a:t>faciales.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Algunas sugerencias básicas 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seguridad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son:</a:t>
            </a:r>
          </a:p>
          <a:p>
            <a:pPr>
              <a:lnSpc>
                <a:spcPts val="2500"/>
              </a:lnSpc>
              <a:spcBef>
                <a:spcPts val="11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-431800" y="7848600"/>
            <a:ext cx="9144000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06797" lvl="2" indent="-180330" algn="just">
              <a:lnSpc>
                <a:spcPts val="2500"/>
              </a:lnSpc>
              <a:buFont typeface="Symbol"/>
              <a:buChar char=""/>
              <a:tabLst>
                <a:tab pos="193030" algn="l"/>
              </a:tabLst>
            </a:pPr>
            <a:r>
              <a:rPr lang="es-AR" sz="1400" spc="5" dirty="0" smtClean="0">
                <a:latin typeface="Arial"/>
                <a:cs typeface="Arial"/>
              </a:rPr>
              <a:t>Utilizar </a:t>
            </a:r>
            <a:r>
              <a:rPr lang="es-AR" sz="1400" dirty="0" smtClean="0">
                <a:latin typeface="Arial"/>
                <a:cs typeface="Arial"/>
              </a:rPr>
              <a:t>protectores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apropiados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para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sus </a:t>
            </a:r>
            <a:r>
              <a:rPr lang="es-AR" sz="1400" spc="-5" dirty="0" smtClean="0">
                <a:latin typeface="Arial"/>
                <a:cs typeface="Arial"/>
              </a:rPr>
              <a:t>ojos,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cara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y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11" dirty="0" smtClean="0">
                <a:latin typeface="Arial"/>
                <a:cs typeface="Arial"/>
              </a:rPr>
              <a:t>manos.</a:t>
            </a:r>
            <a:endParaRPr lang="es-AR" sz="1400" dirty="0" smtClean="0">
              <a:latin typeface="Arial"/>
              <a:cs typeface="Arial"/>
            </a:endParaRPr>
          </a:p>
          <a:p>
            <a:pPr marL="1106797" marR="7620" lvl="2" indent="-180330" algn="just">
              <a:lnSpc>
                <a:spcPts val="2500"/>
              </a:lnSpc>
              <a:spcBef>
                <a:spcPts val="85"/>
              </a:spcBef>
              <a:buFont typeface="Symbol"/>
              <a:buChar char=""/>
              <a:tabLst>
                <a:tab pos="19303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Mantener</a:t>
            </a:r>
            <a:r>
              <a:rPr lang="es-AR" sz="1400" spc="8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lejos</a:t>
            </a:r>
            <a:r>
              <a:rPr lang="es-AR" sz="1400" spc="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8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la</a:t>
            </a:r>
            <a:r>
              <a:rPr lang="es-AR" sz="1400" spc="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batería</a:t>
            </a:r>
            <a:r>
              <a:rPr lang="es-AR" sz="1400" spc="8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cualquier</a:t>
            </a:r>
            <a:r>
              <a:rPr lang="es-AR" sz="1400" spc="9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sustancia</a:t>
            </a:r>
            <a:r>
              <a:rPr lang="es-AR" sz="1400" spc="8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inflamable</a:t>
            </a:r>
            <a:r>
              <a:rPr lang="es-AR" sz="1400" spc="6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o</a:t>
            </a:r>
            <a:r>
              <a:rPr lang="es-AR" sz="1400" spc="6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generadora </a:t>
            </a:r>
            <a:r>
              <a:rPr lang="es-AR" sz="1400" spc="-3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 chispa.</a:t>
            </a:r>
          </a:p>
          <a:p>
            <a:pPr marL="1106797" lvl="2" indent="-180330" algn="just">
              <a:lnSpc>
                <a:spcPts val="2500"/>
              </a:lnSpc>
              <a:buFont typeface="Symbol"/>
              <a:buChar char=""/>
              <a:tabLst>
                <a:tab pos="193030" algn="l"/>
              </a:tabLst>
            </a:pPr>
            <a:r>
              <a:rPr lang="es-AR" sz="1400" dirty="0" smtClean="0">
                <a:latin typeface="Arial"/>
                <a:cs typeface="Arial"/>
              </a:rPr>
              <a:t>Nunca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tratar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abrir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una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batería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sin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seguir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las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instrucciones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específicas.</a:t>
            </a:r>
          </a:p>
          <a:p>
            <a:pPr marL="1106797" marR="6985" lvl="2" indent="-180330" algn="just">
              <a:lnSpc>
                <a:spcPts val="2500"/>
              </a:lnSpc>
              <a:spcBef>
                <a:spcPts val="91"/>
              </a:spcBef>
              <a:buFont typeface="Symbol"/>
              <a:buChar char=""/>
              <a:tabLst>
                <a:tab pos="19303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Mantener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la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batería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cerrada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mientras</a:t>
            </a:r>
            <a:r>
              <a:rPr lang="es-AR" sz="1400" dirty="0" smtClean="0">
                <a:latin typeface="Arial"/>
                <a:cs typeface="Arial"/>
              </a:rPr>
              <a:t> no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requiera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suministro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320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electrolito.</a:t>
            </a:r>
            <a:endParaRPr lang="es-AR" sz="1400" dirty="0" smtClean="0">
              <a:latin typeface="Arial"/>
              <a:cs typeface="Arial"/>
            </a:endParaRPr>
          </a:p>
          <a:p>
            <a:pPr marL="1106797" marR="6985" lvl="2" indent="-180330" algn="just">
              <a:lnSpc>
                <a:spcPts val="2500"/>
              </a:lnSpc>
              <a:spcBef>
                <a:spcPts val="40"/>
              </a:spcBef>
              <a:buFont typeface="Symbol"/>
              <a:buChar char=""/>
              <a:tabLst>
                <a:tab pos="193030" algn="l"/>
              </a:tabLst>
            </a:pPr>
            <a:r>
              <a:rPr lang="es-AR" sz="1400" dirty="0" smtClean="0">
                <a:latin typeface="Arial"/>
                <a:cs typeface="Arial"/>
              </a:rPr>
              <a:t>Asegurar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7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área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trabajo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mantiene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condiciones</a:t>
            </a:r>
            <a:r>
              <a:rPr lang="es-AR" sz="1400" spc="51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óptimas </a:t>
            </a:r>
            <a:r>
              <a:rPr lang="es-AR" sz="1400" spc="-3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5" dirty="0" smtClean="0">
                <a:latin typeface="Arial"/>
                <a:cs typeface="Arial"/>
              </a:rPr>
              <a:t>ventilación.</a:t>
            </a:r>
            <a:endParaRPr lang="es-AR" sz="14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712200" y="8017644"/>
            <a:ext cx="8940800" cy="8361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2397" marR="5715" indent="-180330">
              <a:lnSpc>
                <a:spcPts val="1420"/>
              </a:lnSpc>
              <a:spcBef>
                <a:spcPts val="160"/>
              </a:spcBef>
              <a:buFont typeface="Symbol"/>
              <a:buChar char=""/>
              <a:tabLst>
                <a:tab pos="193030" algn="l"/>
              </a:tabLst>
            </a:pPr>
            <a:r>
              <a:rPr lang="es-AR" sz="1400" dirty="0" smtClean="0">
                <a:latin typeface="Arial"/>
                <a:cs typeface="Arial"/>
              </a:rPr>
              <a:t>Nunca</a:t>
            </a:r>
            <a:r>
              <a:rPr lang="es-AR" sz="1400" spc="1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permanezca</a:t>
            </a:r>
            <a:r>
              <a:rPr lang="es-AR" sz="1400" spc="10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cerca</a:t>
            </a:r>
            <a:r>
              <a:rPr lang="es-AR" sz="1400" spc="10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105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la</a:t>
            </a:r>
            <a:r>
              <a:rPr lang="es-AR" sz="1400" spc="10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batería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mientras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ejecutan</a:t>
            </a:r>
            <a:r>
              <a:rPr lang="es-AR" sz="1400" spc="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procesos</a:t>
            </a:r>
            <a:r>
              <a:rPr lang="es-AR" sz="1400" spc="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3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prueba </a:t>
            </a:r>
            <a:r>
              <a:rPr lang="es-AR" sz="1400" spc="-5" dirty="0" smtClean="0">
                <a:latin typeface="Arial"/>
                <a:cs typeface="Arial"/>
              </a:rPr>
              <a:t>y</a:t>
            </a:r>
            <a:r>
              <a:rPr lang="es-AR" sz="1400" dirty="0" smtClean="0">
                <a:latin typeface="Arial"/>
                <a:cs typeface="Arial"/>
              </a:rPr>
              <a:t> carga.</a:t>
            </a:r>
          </a:p>
          <a:p>
            <a:pPr marL="192397" marR="5715" indent="-180330">
              <a:lnSpc>
                <a:spcPts val="1420"/>
              </a:lnSpc>
              <a:spcBef>
                <a:spcPts val="160"/>
              </a:spcBef>
              <a:buFont typeface="Symbol"/>
              <a:buChar char=""/>
              <a:tabLst>
                <a:tab pos="193030" algn="l"/>
              </a:tabLst>
            </a:pPr>
            <a:endParaRPr lang="es-AR" sz="1400" dirty="0" smtClean="0">
              <a:latin typeface="Arial"/>
              <a:cs typeface="Arial"/>
            </a:endParaRPr>
          </a:p>
          <a:p>
            <a:pPr marL="192397" marR="5080" indent="-180330">
              <a:lnSpc>
                <a:spcPts val="1420"/>
              </a:lnSpc>
              <a:spcBef>
                <a:spcPts val="40"/>
              </a:spcBef>
              <a:buFont typeface="Symbol"/>
              <a:buChar char=""/>
              <a:tabLst>
                <a:tab pos="193030" algn="l"/>
              </a:tabLst>
            </a:pPr>
            <a:r>
              <a:rPr lang="es-AR" sz="1400" spc="-15" dirty="0" smtClean="0">
                <a:latin typeface="Arial"/>
                <a:cs typeface="Arial"/>
              </a:rPr>
              <a:t>Extreme</a:t>
            </a:r>
            <a:r>
              <a:rPr lang="es-AR" sz="1400" spc="220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la</a:t>
            </a:r>
            <a:r>
              <a:rPr lang="es-AR" sz="1400" spc="20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seguridad</a:t>
            </a:r>
            <a:r>
              <a:rPr lang="es-AR" sz="1400" spc="204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cuando</a:t>
            </a:r>
            <a:r>
              <a:rPr lang="es-AR" sz="1400" spc="204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trabaje</a:t>
            </a:r>
            <a:r>
              <a:rPr lang="es-AR" sz="1400" spc="2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con</a:t>
            </a:r>
            <a:r>
              <a:rPr lang="es-AR" sz="1400" spc="204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herramientas</a:t>
            </a:r>
            <a:r>
              <a:rPr lang="es-AR" sz="1400" spc="20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metálicas</a:t>
            </a:r>
            <a:r>
              <a:rPr lang="es-AR" sz="1400" spc="1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o </a:t>
            </a:r>
            <a:r>
              <a:rPr lang="es-AR" sz="1400" spc="-3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conductores para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prevenir</a:t>
            </a:r>
            <a:r>
              <a:rPr lang="es-AR" sz="1400" spc="11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cortos </a:t>
            </a:r>
            <a:r>
              <a:rPr lang="es-AR" sz="1400" spc="5" dirty="0" smtClean="0">
                <a:latin typeface="Arial"/>
                <a:cs typeface="Arial"/>
              </a:rPr>
              <a:t>circuitos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chispazos.</a:t>
            </a:r>
            <a:endParaRPr lang="es-AR"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8800" y="533400"/>
            <a:ext cx="16764000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Manejo</a:t>
            </a: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Ácidos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400" dirty="0">
              <a:latin typeface="Arial"/>
              <a:cs typeface="Arial"/>
            </a:endParaRPr>
          </a:p>
          <a:p>
            <a:pPr marL="12700" marR="5080" algn="just"/>
            <a:r>
              <a:rPr sz="2400" spc="-11" dirty="0">
                <a:latin typeface="Arial"/>
                <a:cs typeface="Arial"/>
              </a:rPr>
              <a:t>El </a:t>
            </a:r>
            <a:r>
              <a:rPr sz="2400" dirty="0">
                <a:latin typeface="Arial"/>
                <a:cs typeface="Arial"/>
              </a:rPr>
              <a:t>ácido 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batería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spc="5" dirty="0">
                <a:latin typeface="Arial"/>
                <a:cs typeface="Arial"/>
              </a:rPr>
              <a:t>electrolito </a:t>
            </a:r>
            <a:r>
              <a:rPr sz="2400" dirty="0">
                <a:latin typeface="Arial"/>
                <a:cs typeface="Arial"/>
              </a:rPr>
              <a:t>es una </a:t>
            </a:r>
            <a:r>
              <a:rPr sz="2400" spc="5" dirty="0">
                <a:latin typeface="Arial"/>
                <a:cs typeface="Arial"/>
              </a:rPr>
              <a:t>solución </a:t>
            </a:r>
            <a:r>
              <a:rPr sz="2400" dirty="0">
                <a:latin typeface="Arial"/>
                <a:cs typeface="Arial"/>
              </a:rPr>
              <a:t>de ácido </a:t>
            </a:r>
            <a:r>
              <a:rPr sz="2400" spc="5" dirty="0">
                <a:latin typeface="Arial"/>
                <a:cs typeface="Arial"/>
              </a:rPr>
              <a:t>sulfúrico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agua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destruir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ropa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producir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quemaduras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piel.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Extreme 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precauciones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maneje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electrolito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tenga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siempre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mano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 </a:t>
            </a:r>
            <a:r>
              <a:rPr sz="2400" spc="5" dirty="0">
                <a:latin typeface="Arial"/>
                <a:cs typeface="Arial"/>
              </a:rPr>
              <a:t> solución </a:t>
            </a:r>
            <a:r>
              <a:rPr sz="2400" dirty="0">
                <a:latin typeface="Arial"/>
                <a:cs typeface="Arial"/>
              </a:rPr>
              <a:t>neutralizadora </a:t>
            </a:r>
            <a:r>
              <a:rPr sz="2400" spc="-15" dirty="0">
                <a:latin typeface="Arial"/>
                <a:cs typeface="Arial"/>
              </a:rPr>
              <a:t>como </a:t>
            </a:r>
            <a:r>
              <a:rPr sz="2400" dirty="0">
                <a:latin typeface="Arial"/>
                <a:cs typeface="Arial"/>
              </a:rPr>
              <a:t>puede ser bicarbonato de sosa </a:t>
            </a:r>
            <a:r>
              <a:rPr sz="2400" spc="-5" dirty="0">
                <a:latin typeface="Arial"/>
                <a:cs typeface="Arial"/>
              </a:rPr>
              <a:t>o amoniaco </a:t>
            </a:r>
            <a:r>
              <a:rPr sz="2400" dirty="0">
                <a:latin typeface="Arial"/>
                <a:cs typeface="Arial"/>
              </a:rPr>
              <a:t> casero </a:t>
            </a:r>
            <a:r>
              <a:rPr sz="2400" spc="-5" dirty="0">
                <a:latin typeface="Arial"/>
                <a:cs typeface="Arial"/>
              </a:rPr>
              <a:t>mezclado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agua.</a:t>
            </a:r>
          </a:p>
          <a:p>
            <a:endParaRPr sz="2400" dirty="0">
              <a:latin typeface="Arial"/>
              <a:cs typeface="Arial"/>
            </a:endParaRPr>
          </a:p>
          <a:p>
            <a:pPr marL="192397" indent="-180330" algn="just">
              <a:buFont typeface="Symbol"/>
              <a:buChar char=""/>
              <a:tabLst>
                <a:tab pos="193030" algn="l"/>
              </a:tabLst>
            </a:pPr>
            <a:r>
              <a:rPr sz="2400" spc="5" dirty="0">
                <a:latin typeface="Arial"/>
                <a:cs typeface="Arial"/>
              </a:rPr>
              <a:t>Utilice </a:t>
            </a:r>
            <a:r>
              <a:rPr sz="2400" dirty="0">
                <a:latin typeface="Arial"/>
                <a:cs typeface="Arial"/>
              </a:rPr>
              <a:t>protectores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apropiados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sus </a:t>
            </a:r>
            <a:r>
              <a:rPr sz="2400" spc="-5" dirty="0">
                <a:latin typeface="Arial"/>
                <a:cs typeface="Arial"/>
              </a:rPr>
              <a:t>ojos,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11" dirty="0" err="1">
                <a:latin typeface="Arial"/>
                <a:cs typeface="Arial"/>
              </a:rPr>
              <a:t>manos</a:t>
            </a:r>
            <a:r>
              <a:rPr sz="2400" spc="-11" dirty="0" smtClean="0">
                <a:latin typeface="Arial"/>
                <a:cs typeface="Arial"/>
              </a:rPr>
              <a:t>.</a:t>
            </a:r>
            <a:endParaRPr lang="en-US" sz="2400" spc="-11" dirty="0" smtClean="0">
              <a:latin typeface="Arial"/>
              <a:cs typeface="Arial"/>
            </a:endParaRPr>
          </a:p>
          <a:p>
            <a:pPr marL="192397" indent="-180330" algn="just">
              <a:buFont typeface="Symbol"/>
              <a:buChar char=""/>
              <a:tabLst>
                <a:tab pos="193030" algn="l"/>
              </a:tabLst>
            </a:pPr>
            <a:endParaRPr sz="2400" dirty="0">
              <a:latin typeface="Arial"/>
              <a:cs typeface="Arial"/>
            </a:endParaRPr>
          </a:p>
          <a:p>
            <a:pPr marL="192397" marR="5715" indent="-180330" algn="just">
              <a:spcBef>
                <a:spcPts val="91"/>
              </a:spcBef>
              <a:buFont typeface="Symbol"/>
              <a:buChar char=""/>
              <a:tabLst>
                <a:tab pos="193030" algn="l"/>
              </a:tabLst>
            </a:pPr>
            <a:r>
              <a:rPr sz="2400" spc="-11" dirty="0">
                <a:latin typeface="Arial"/>
                <a:cs typeface="Arial"/>
              </a:rPr>
              <a:t>Si </a:t>
            </a:r>
            <a:r>
              <a:rPr sz="2400" dirty="0">
                <a:latin typeface="Arial"/>
                <a:cs typeface="Arial"/>
              </a:rPr>
              <a:t>accidentalmente el </a:t>
            </a:r>
            <a:r>
              <a:rPr sz="2400" spc="5" dirty="0">
                <a:latin typeface="Arial"/>
                <a:cs typeface="Arial"/>
              </a:rPr>
              <a:t>electrolito </a:t>
            </a:r>
            <a:r>
              <a:rPr sz="2400" dirty="0">
                <a:latin typeface="Arial"/>
                <a:cs typeface="Arial"/>
              </a:rPr>
              <a:t>entra en contacto con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-5" dirty="0">
                <a:latin typeface="Arial"/>
                <a:cs typeface="Arial"/>
              </a:rPr>
              <a:t>ojos, </a:t>
            </a:r>
            <a:r>
              <a:rPr sz="2400" dirty="0">
                <a:latin typeface="Arial"/>
                <a:cs typeface="Arial"/>
              </a:rPr>
              <a:t>haga 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esfuerzo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mantenerlos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abiertos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lávelos </a:t>
            </a:r>
            <a:r>
              <a:rPr sz="2400" spc="-5" dirty="0">
                <a:latin typeface="Arial"/>
                <a:cs typeface="Arial"/>
              </a:rPr>
              <a:t>inmediatamente </a:t>
            </a:r>
            <a:r>
              <a:rPr sz="2400" dirty="0">
                <a:latin typeface="Arial"/>
                <a:cs typeface="Arial"/>
              </a:rPr>
              <a:t>con agua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limpia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15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minutos</a:t>
            </a:r>
            <a:r>
              <a:rPr sz="2400" dirty="0">
                <a:latin typeface="Arial"/>
                <a:cs typeface="Arial"/>
              </a:rPr>
              <a:t> al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menos.</a:t>
            </a:r>
            <a:r>
              <a:rPr sz="2400" spc="-5" dirty="0">
                <a:latin typeface="Arial"/>
                <a:cs typeface="Arial"/>
              </a:rPr>
              <a:t> Busque</a:t>
            </a:r>
            <a:r>
              <a:rPr sz="2400" dirty="0">
                <a:latin typeface="Arial"/>
                <a:cs typeface="Arial"/>
              </a:rPr>
              <a:t> atención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médica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brevedad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192397" marR="5715" indent="-180330" algn="just">
              <a:spcBef>
                <a:spcPts val="91"/>
              </a:spcBef>
              <a:buFont typeface="Symbol"/>
              <a:buChar char=""/>
              <a:tabLst>
                <a:tab pos="193030" algn="l"/>
              </a:tabLst>
            </a:pPr>
            <a:endParaRPr lang="en-US" sz="2400" dirty="0" smtClean="0">
              <a:latin typeface="Arial"/>
              <a:cs typeface="Arial"/>
            </a:endParaRPr>
          </a:p>
          <a:p>
            <a:pPr marL="192397" marR="5080" indent="-180330" algn="just">
              <a:spcBef>
                <a:spcPts val="31"/>
              </a:spcBef>
              <a:buFont typeface="Symbol"/>
              <a:buChar char=""/>
              <a:tabLst>
                <a:tab pos="193030" algn="l"/>
              </a:tabLst>
            </a:pPr>
            <a:r>
              <a:rPr sz="2400" spc="-11" dirty="0" smtClean="0">
                <a:latin typeface="Arial"/>
                <a:cs typeface="Arial"/>
              </a:rPr>
              <a:t>Si </a:t>
            </a:r>
            <a:r>
              <a:rPr sz="2400" spc="5" dirty="0">
                <a:latin typeface="Arial"/>
                <a:cs typeface="Arial"/>
              </a:rPr>
              <a:t>llegara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spc="5" dirty="0">
                <a:latin typeface="Arial"/>
                <a:cs typeface="Arial"/>
              </a:rPr>
              <a:t>ingerir electrolito, </a:t>
            </a:r>
            <a:r>
              <a:rPr sz="2400" dirty="0">
                <a:latin typeface="Arial"/>
                <a:cs typeface="Arial"/>
              </a:rPr>
              <a:t>beba grandes cantidades de agua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leche.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induzca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vómito.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Busque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médica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brevedad.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457200"/>
            <a:ext cx="16840200" cy="30496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27" algn="ctr">
              <a:spcBef>
                <a:spcPts val="100"/>
              </a:spcBef>
            </a:pP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CARGADORES</a:t>
            </a:r>
            <a:r>
              <a:rPr sz="2800" b="1" spc="-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BATERÍAS</a:t>
            </a:r>
            <a:endParaRPr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spcBef>
                <a:spcPts val="51"/>
              </a:spcBef>
            </a:pPr>
            <a:endParaRPr sz="1151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400" spc="-11" dirty="0">
                <a:latin typeface="Arial"/>
                <a:cs typeface="Arial"/>
              </a:rPr>
              <a:t>Su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tomada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servicios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auxiliares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subestación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mantener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simultanea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cargados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bancos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soportar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sistemas</a:t>
            </a:r>
            <a:r>
              <a:rPr sz="2400" dirty="0">
                <a:latin typeface="Arial"/>
                <a:cs typeface="Arial"/>
              </a:rPr>
              <a:t> 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control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dirty="0">
                <a:latin typeface="Arial"/>
                <a:cs typeface="Arial"/>
              </a:rPr>
              <a:t>subestación.</a:t>
            </a:r>
          </a:p>
          <a:p>
            <a:pPr marL="342900" indent="-342900" algn="just">
              <a:spcBef>
                <a:spcPts val="15"/>
              </a:spcBef>
              <a:buFont typeface="Arial" panose="020B0604020202020204" pitchFamily="34" charset="0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153027" indent="-3429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"/>
                <a:cs typeface="Arial"/>
              </a:rPr>
              <a:t>Generalmente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proceso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rectificación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realiza 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utilizando </a:t>
            </a:r>
            <a:r>
              <a:rPr sz="2400" dirty="0">
                <a:latin typeface="Arial"/>
                <a:cs typeface="Arial"/>
              </a:rPr>
              <a:t>técnicas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control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fase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completo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tiristores.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1400" y="3352800"/>
            <a:ext cx="4724400" cy="34869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800" y="7086600"/>
            <a:ext cx="16840200" cy="253402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5080" indent="-228589" algn="just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dirty="0">
                <a:latin typeface="Arial"/>
                <a:cs typeface="Arial"/>
              </a:rPr>
              <a:t>Los cargadores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alimentan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alterna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ante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ausencia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protección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quedan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soportados 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bancos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tiempo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respaldo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depende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capacidad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los propios</a:t>
            </a:r>
            <a:r>
              <a:rPr sz="2000" dirty="0">
                <a:latin typeface="Arial"/>
                <a:cs typeface="Arial"/>
              </a:rPr>
              <a:t> bancos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dirty="0" err="1">
                <a:latin typeface="Arial"/>
                <a:cs typeface="Arial"/>
              </a:rPr>
              <a:t>baterías</a:t>
            </a:r>
            <a:r>
              <a:rPr sz="2000" dirty="0" smtClean="0">
                <a:latin typeface="Arial"/>
                <a:cs typeface="Arial"/>
              </a:rPr>
              <a:t>.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pPr marL="241289" marR="5080" indent="-228589" algn="just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marL="241289" marR="5080" indent="-228589" algn="just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dirty="0" err="1" smtClean="0">
                <a:latin typeface="Arial"/>
                <a:cs typeface="Arial"/>
              </a:rPr>
              <a:t>Cuando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bancos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agotan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su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capacidad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entregar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energía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al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"/>
                <a:cs typeface="Arial"/>
              </a:rPr>
              <a:t>sistema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cargador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desconecta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baterías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evitar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 estas sufran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daños </a:t>
            </a:r>
            <a:r>
              <a:rPr sz="2000" spc="5" dirty="0">
                <a:latin typeface="Arial"/>
                <a:cs typeface="Arial"/>
              </a:rPr>
              <a:t>irreversibles.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sz="2000" dirty="0">
              <a:latin typeface="Arial"/>
              <a:cs typeface="Arial"/>
            </a:endParaRPr>
          </a:p>
          <a:p>
            <a:pPr marL="241289" marR="65402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dirty="0">
                <a:latin typeface="Arial"/>
                <a:cs typeface="Arial"/>
              </a:rPr>
              <a:t>Los cargadores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diseñados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soportar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simultáneamente</a:t>
            </a:r>
            <a:r>
              <a:rPr sz="2000" spc="5" dirty="0">
                <a:latin typeface="Arial"/>
                <a:cs typeface="Arial"/>
              </a:rPr>
              <a:t> 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protección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cargar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bancos 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baterías en</a:t>
            </a:r>
            <a:r>
              <a:rPr sz="2000" spc="5" dirty="0">
                <a:latin typeface="Arial"/>
                <a:cs typeface="Arial"/>
              </a:rPr>
              <a:t> condiciones</a:t>
            </a:r>
            <a:r>
              <a:rPr sz="2000" dirty="0">
                <a:latin typeface="Arial"/>
                <a:cs typeface="Arial"/>
              </a:rPr>
              <a:t> de </a:t>
            </a:r>
            <a:r>
              <a:rPr sz="20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flotacion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1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igualación.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609600"/>
            <a:ext cx="16459200" cy="408316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289" marR="43814" indent="-228589" algn="just">
              <a:spcBef>
                <a:spcPts val="1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dirty="0">
                <a:latin typeface="Arial"/>
                <a:cs typeface="Arial"/>
              </a:rPr>
              <a:t>Carga en</a:t>
            </a:r>
            <a:r>
              <a:rPr sz="2400" spc="5" dirty="0">
                <a:latin typeface="Arial"/>
                <a:cs typeface="Arial"/>
              </a:rPr>
              <a:t> flotación.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condición </a:t>
            </a:r>
            <a:r>
              <a:rPr sz="2400" dirty="0">
                <a:latin typeface="Arial"/>
                <a:cs typeface="Arial"/>
              </a:rPr>
              <a:t>natural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suministro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dirty="0">
                <a:latin typeface="Arial"/>
                <a:cs typeface="Arial"/>
              </a:rPr>
              <a:t>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mantener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sistema.</a:t>
            </a:r>
            <a:endParaRPr sz="2400" dirty="0">
              <a:latin typeface="Arial"/>
              <a:cs typeface="Arial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400" dirty="0">
              <a:latin typeface="Arial"/>
              <a:cs typeface="Arial"/>
            </a:endParaRPr>
          </a:p>
          <a:p>
            <a:pPr marL="241289" marR="65402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dirty="0">
                <a:latin typeface="Arial"/>
                <a:cs typeface="Arial"/>
              </a:rPr>
              <a:t>Carga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igualación.</a:t>
            </a:r>
            <a:r>
              <a:rPr sz="2400" dirty="0">
                <a:latin typeface="Arial"/>
                <a:cs typeface="Arial"/>
              </a:rPr>
              <a:t> Cuando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trabajado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soportado</a:t>
            </a:r>
            <a:r>
              <a:rPr sz="2400" spc="5" dirty="0">
                <a:latin typeface="Arial"/>
                <a:cs typeface="Arial"/>
              </a:rPr>
              <a:t> solo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los </a:t>
            </a:r>
            <a:r>
              <a:rPr sz="2400" dirty="0">
                <a:latin typeface="Arial"/>
                <a:cs typeface="Arial"/>
              </a:rPr>
              <a:t>bancos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regresa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alterna, 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 </a:t>
            </a:r>
            <a:r>
              <a:rPr sz="2400" spc="-5" dirty="0">
                <a:latin typeface="Arial"/>
                <a:cs typeface="Arial"/>
              </a:rPr>
              <a:t>automáticamente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cambia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condición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igualación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(aumentando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voltaje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salida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cargador)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permitir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recuperar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carga</a:t>
            </a:r>
            <a:r>
              <a:rPr sz="2400" spc="5" dirty="0">
                <a:latin typeface="Arial"/>
                <a:cs typeface="Arial"/>
              </a:rPr>
              <a:t> perdida</a:t>
            </a:r>
            <a:endParaRPr sz="2400" dirty="0">
              <a:latin typeface="Arial"/>
              <a:cs typeface="Arial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400" dirty="0">
              <a:latin typeface="Arial"/>
              <a:cs typeface="Arial"/>
            </a:endParaRPr>
          </a:p>
          <a:p>
            <a:pPr marL="241289" marR="243193" indent="-228589" algn="just">
              <a:spcBef>
                <a:spcPts val="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dirty="0">
                <a:latin typeface="Arial"/>
                <a:cs typeface="Arial"/>
              </a:rPr>
              <a:t>Carga</a:t>
            </a:r>
            <a:r>
              <a:rPr sz="2400" spc="5" dirty="0">
                <a:latin typeface="Arial"/>
                <a:cs typeface="Arial"/>
              </a:rPr>
              <a:t> rápida.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cargadores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poseen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opción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realizar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</a:t>
            </a:r>
            <a:r>
              <a:rPr sz="2400" spc="5" dirty="0">
                <a:latin typeface="Arial"/>
                <a:cs typeface="Arial"/>
              </a:rPr>
              <a:t> rápida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 bancos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baterías.</a:t>
            </a:r>
          </a:p>
          <a:p>
            <a:pPr algn="just">
              <a:spcBef>
                <a:spcPts val="15"/>
              </a:spcBef>
              <a:buFont typeface="Symbol"/>
              <a:buChar char=""/>
            </a:pPr>
            <a:endParaRPr sz="2400" dirty="0">
              <a:latin typeface="Arial"/>
              <a:cs typeface="Arial"/>
            </a:endParaRPr>
          </a:p>
          <a:p>
            <a:pPr marL="241289" marR="5080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dirty="0">
                <a:latin typeface="Arial"/>
                <a:cs typeface="Arial"/>
              </a:rPr>
              <a:t>Adicionalmente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cargadores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baterías poseen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tablero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distribución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donde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están</a:t>
            </a:r>
            <a:r>
              <a:rPr sz="2400" spc="5" dirty="0">
                <a:latin typeface="Arial"/>
                <a:cs typeface="Arial"/>
              </a:rPr>
              <a:t> instalados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interruptores 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alimentan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cargas 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4200" y="4876800"/>
            <a:ext cx="3593591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533400"/>
            <a:ext cx="16535400" cy="815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709" algn="ctr">
              <a:spcBef>
                <a:spcPts val="100"/>
              </a:spcBef>
            </a:pPr>
            <a:r>
              <a:rPr sz="2800" b="1" spc="3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2800" b="1" spc="-3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2800" b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OR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</a:t>
            </a:r>
            <a:r>
              <a:rPr sz="2800" b="1" spc="-3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DOR</a:t>
            </a:r>
            <a:r>
              <a:rPr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endParaRPr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51" dirty="0">
              <a:latin typeface="Arial"/>
              <a:cs typeface="Arial"/>
            </a:endParaRPr>
          </a:p>
          <a:p>
            <a:pPr marL="355600" marR="20954" indent="-342900">
              <a:lnSpc>
                <a:spcPts val="142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Son</a:t>
            </a:r>
            <a:r>
              <a:rPr sz="2400" spc="1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maquinas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electromagnéticas</a:t>
            </a:r>
            <a:r>
              <a:rPr sz="2400" spc="169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cuya</a:t>
            </a:r>
            <a:r>
              <a:rPr sz="2400" spc="18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función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principal </a:t>
            </a:r>
            <a:r>
              <a:rPr lang="es-AR" sz="2400" spc="165" dirty="0" smtClean="0">
                <a:latin typeface="Arial"/>
                <a:cs typeface="Arial"/>
              </a:rPr>
              <a:t> </a:t>
            </a:r>
            <a:r>
              <a:rPr lang="es-AR" sz="2400" dirty="0" smtClean="0">
                <a:latin typeface="Arial"/>
                <a:cs typeface="Arial"/>
              </a:rPr>
              <a:t>es</a:t>
            </a:r>
            <a:r>
              <a:rPr lang="es-AR" sz="2400" spc="484" dirty="0" smtClean="0">
                <a:latin typeface="Arial"/>
                <a:cs typeface="Arial"/>
              </a:rPr>
              <a:t> </a:t>
            </a:r>
            <a:r>
              <a:rPr lang="es-AR" sz="2400" spc="-5" dirty="0" smtClean="0">
                <a:latin typeface="Arial"/>
                <a:cs typeface="Arial"/>
              </a:rPr>
              <a:t>cambiar</a:t>
            </a:r>
            <a:r>
              <a:rPr lang="es-AR" sz="2400" spc="495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la 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32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magnitud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las</a:t>
            </a:r>
            <a:r>
              <a:rPr sz="2400" dirty="0">
                <a:latin typeface="Arial"/>
                <a:cs typeface="Arial"/>
              </a:rPr>
              <a:t> tensiones eléctricas.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3400" y="1398468"/>
            <a:ext cx="4617721" cy="4800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8158" y="6248400"/>
            <a:ext cx="16754642" cy="3565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3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transformadores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conformados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siguientes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elementos: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ts val="2300"/>
              </a:lnSpc>
            </a:pPr>
            <a:endParaRPr sz="2000" dirty="0">
              <a:latin typeface="Arial"/>
              <a:cs typeface="Arial"/>
            </a:endParaRPr>
          </a:p>
          <a:p>
            <a:pPr marL="469876" indent="-228589">
              <a:lnSpc>
                <a:spcPts val="23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spc="-5" dirty="0">
                <a:latin typeface="Arial"/>
                <a:cs typeface="Arial"/>
              </a:rPr>
              <a:t>Parte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activa</a:t>
            </a:r>
          </a:p>
          <a:p>
            <a:pPr marL="469876" indent="-228589">
              <a:lnSpc>
                <a:spcPts val="2300"/>
              </a:lnSpc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spc="-5" dirty="0">
                <a:latin typeface="Arial"/>
                <a:cs typeface="Arial"/>
              </a:rPr>
              <a:t>Parte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pasiva</a:t>
            </a:r>
          </a:p>
          <a:p>
            <a:pPr marL="469876" indent="-228589">
              <a:lnSpc>
                <a:spcPts val="2300"/>
              </a:lnSpc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Accesorios</a:t>
            </a:r>
          </a:p>
          <a:p>
            <a:pPr marL="469876" indent="-228589">
              <a:lnSpc>
                <a:spcPts val="2300"/>
              </a:lnSpc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000" dirty="0">
                <a:latin typeface="Arial"/>
                <a:cs typeface="Arial"/>
              </a:rPr>
              <a:t>Protecciones</a:t>
            </a:r>
          </a:p>
          <a:p>
            <a:pPr>
              <a:lnSpc>
                <a:spcPts val="2300"/>
              </a:lnSpc>
              <a:spcBef>
                <a:spcPts val="2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12700" algn="just">
              <a:lnSpc>
                <a:spcPts val="2300"/>
              </a:lnSpc>
            </a:pPr>
            <a:r>
              <a:rPr sz="2000" b="1" spc="-5" dirty="0">
                <a:latin typeface="Arial"/>
                <a:cs typeface="Arial"/>
              </a:rPr>
              <a:t>PARTE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1" dirty="0">
                <a:latin typeface="Arial"/>
                <a:cs typeface="Arial"/>
              </a:rPr>
              <a:t>ACTIVA</a:t>
            </a:r>
            <a:endParaRPr sz="2000" dirty="0">
              <a:latin typeface="Arial"/>
              <a:cs typeface="Arial"/>
            </a:endParaRPr>
          </a:p>
          <a:p>
            <a:pPr marL="12700" algn="just">
              <a:lnSpc>
                <a:spcPts val="2300"/>
              </a:lnSpc>
            </a:pPr>
            <a:r>
              <a:rPr sz="2000" spc="-5" dirty="0">
                <a:latin typeface="Arial"/>
                <a:cs typeface="Arial"/>
              </a:rPr>
              <a:t>Son</a:t>
            </a:r>
            <a:r>
              <a:rPr sz="2000" spc="5" dirty="0">
                <a:latin typeface="Arial"/>
                <a:cs typeface="Arial"/>
              </a:rPr>
              <a:t> los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encuentran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dentro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tanque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principal:</a:t>
            </a:r>
            <a:endParaRPr sz="2000" dirty="0">
              <a:latin typeface="Arial"/>
              <a:cs typeface="Arial"/>
            </a:endParaRPr>
          </a:p>
          <a:p>
            <a:pPr marL="469876" indent="-228589" algn="just">
              <a:lnSpc>
                <a:spcPts val="2300"/>
              </a:lnSpc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Núcleo</a:t>
            </a:r>
            <a:endParaRPr sz="2000" dirty="0">
              <a:latin typeface="Arial"/>
              <a:cs typeface="Arial"/>
            </a:endParaRPr>
          </a:p>
          <a:p>
            <a:pPr marL="463527" marR="5080" algn="just">
              <a:lnSpc>
                <a:spcPts val="2300"/>
              </a:lnSpc>
              <a:spcBef>
                <a:spcPts val="65"/>
              </a:spcBef>
            </a:pPr>
            <a:r>
              <a:rPr sz="2000" spc="-11" dirty="0">
                <a:latin typeface="Arial"/>
                <a:cs typeface="Arial"/>
              </a:rPr>
              <a:t>Es </a:t>
            </a:r>
            <a:r>
              <a:rPr sz="2000" dirty="0">
                <a:latin typeface="Arial"/>
                <a:cs typeface="Arial"/>
              </a:rPr>
              <a:t>el </a:t>
            </a:r>
            <a:r>
              <a:rPr sz="2000" spc="5" dirty="0">
                <a:latin typeface="Arial"/>
                <a:cs typeface="Arial"/>
              </a:rPr>
              <a:t>circuito </a:t>
            </a:r>
            <a:r>
              <a:rPr sz="2000" spc="-5" dirty="0">
                <a:latin typeface="Arial"/>
                <a:cs typeface="Arial"/>
              </a:rPr>
              <a:t>magnético, </a:t>
            </a:r>
            <a:r>
              <a:rPr sz="2000" dirty="0">
                <a:latin typeface="Arial"/>
                <a:cs typeface="Arial"/>
              </a:rPr>
              <a:t>esta </a:t>
            </a:r>
            <a:r>
              <a:rPr sz="2000" spc="-5" dirty="0">
                <a:latin typeface="Arial"/>
                <a:cs typeface="Arial"/>
              </a:rPr>
              <a:t>conformado </a:t>
            </a:r>
            <a:r>
              <a:rPr sz="2000" dirty="0">
                <a:latin typeface="Arial"/>
                <a:cs typeface="Arial"/>
              </a:rPr>
              <a:t>por laminas de acero al </a:t>
            </a:r>
            <a:r>
              <a:rPr sz="2000" spc="5" dirty="0">
                <a:latin typeface="Arial"/>
                <a:cs typeface="Arial"/>
              </a:rPr>
              <a:t> silicio.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forma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núcleo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cambia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acuerdo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5" dirty="0">
                <a:latin typeface="Arial"/>
                <a:cs typeface="Arial"/>
              </a:rPr>
              <a:t> tipo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 a </a:t>
            </a:r>
            <a:r>
              <a:rPr sz="2000" dirty="0">
                <a:latin typeface="Arial"/>
                <a:cs typeface="Arial"/>
              </a:rPr>
              <a:t>construir. </a:t>
            </a:r>
            <a:r>
              <a:rPr sz="2000" spc="-5" dirty="0">
                <a:latin typeface="Arial"/>
                <a:cs typeface="Arial"/>
              </a:rPr>
              <a:t>Sobre </a:t>
            </a:r>
            <a:r>
              <a:rPr sz="2000" dirty="0">
                <a:latin typeface="Arial"/>
                <a:cs typeface="Arial"/>
              </a:rPr>
              <a:t>el </a:t>
            </a:r>
            <a:r>
              <a:rPr sz="2000" spc="-5" dirty="0">
                <a:latin typeface="Arial"/>
                <a:cs typeface="Arial"/>
              </a:rPr>
              <a:t>se </a:t>
            </a:r>
            <a:r>
              <a:rPr sz="2000" spc="5" dirty="0">
                <a:latin typeface="Arial"/>
                <a:cs typeface="Arial"/>
              </a:rPr>
              <a:t>realiza </a:t>
            </a:r>
            <a:r>
              <a:rPr sz="2000" dirty="0">
                <a:latin typeface="Arial"/>
                <a:cs typeface="Arial"/>
              </a:rPr>
              <a:t>el enrollamiento de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bobinas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609600"/>
            <a:ext cx="16764000" cy="8386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 algn="just">
              <a:lnSpc>
                <a:spcPts val="2400"/>
              </a:lnSpc>
              <a:spcBef>
                <a:spcPts val="100"/>
              </a:spcBef>
              <a:buFont typeface="Symbol"/>
              <a:buChar char=""/>
              <a:tabLst>
                <a:tab pos="241289" algn="l"/>
              </a:tabLst>
            </a:pPr>
            <a:r>
              <a:rPr sz="2400" b="1" dirty="0">
                <a:latin typeface="Arial"/>
                <a:cs typeface="Arial"/>
              </a:rPr>
              <a:t>Bobinas.</a:t>
            </a:r>
            <a:endParaRPr sz="2400" dirty="0">
              <a:latin typeface="Arial"/>
              <a:cs typeface="Arial"/>
            </a:endParaRPr>
          </a:p>
          <a:p>
            <a:pPr marL="241289" marR="5080" algn="just">
              <a:lnSpc>
                <a:spcPts val="2400"/>
              </a:lnSpc>
              <a:spcBef>
                <a:spcPts val="60"/>
              </a:spcBef>
            </a:pPr>
            <a:r>
              <a:rPr sz="2400" spc="-5" dirty="0">
                <a:latin typeface="Arial"/>
                <a:cs typeface="Arial"/>
              </a:rPr>
              <a:t>Estas </a:t>
            </a:r>
            <a:r>
              <a:rPr sz="2400" dirty="0">
                <a:latin typeface="Arial"/>
                <a:cs typeface="Arial"/>
              </a:rPr>
              <a:t>constituyen el </a:t>
            </a:r>
            <a:r>
              <a:rPr sz="2400" spc="5" dirty="0">
                <a:latin typeface="Arial"/>
                <a:cs typeface="Arial"/>
              </a:rPr>
              <a:t>circuito eléctrico. </a:t>
            </a:r>
            <a:r>
              <a:rPr sz="2400" spc="-11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fabrican usando </a:t>
            </a:r>
            <a:r>
              <a:rPr sz="2400" spc="-5" dirty="0">
                <a:latin typeface="Arial"/>
                <a:cs typeface="Arial"/>
              </a:rPr>
              <a:t>alambre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cobre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aluminio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algunos </a:t>
            </a:r>
            <a:r>
              <a:rPr sz="2400" dirty="0">
                <a:latin typeface="Arial"/>
                <a:cs typeface="Arial"/>
              </a:rPr>
              <a:t>casos).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5" dirty="0">
                <a:latin typeface="Arial"/>
                <a:cs typeface="Arial"/>
              </a:rPr>
              <a:t> bobinas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forran con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material </a:t>
            </a:r>
            <a:r>
              <a:rPr sz="2400" spc="5" dirty="0">
                <a:latin typeface="Arial"/>
                <a:cs typeface="Arial"/>
              </a:rPr>
              <a:t>aislante </a:t>
            </a:r>
            <a:r>
              <a:rPr sz="2400" dirty="0">
                <a:latin typeface="Arial"/>
                <a:cs typeface="Arial"/>
              </a:rPr>
              <a:t>que generalmente es </a:t>
            </a:r>
            <a:r>
              <a:rPr sz="2400" spc="5" dirty="0">
                <a:latin typeface="Arial"/>
                <a:cs typeface="Arial"/>
              </a:rPr>
              <a:t>papel. </a:t>
            </a:r>
            <a:r>
              <a:rPr sz="2400" spc="-5" dirty="0">
                <a:latin typeface="Arial"/>
                <a:cs typeface="Arial"/>
              </a:rPr>
              <a:t>Estos </a:t>
            </a:r>
            <a:r>
              <a:rPr sz="2400" dirty="0">
                <a:latin typeface="Arial"/>
                <a:cs typeface="Arial"/>
              </a:rPr>
              <a:t>devanados deben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conductos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enfriamiento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permitiendo</a:t>
            </a:r>
            <a:r>
              <a:rPr sz="2400" spc="5" dirty="0">
                <a:latin typeface="Arial"/>
                <a:cs typeface="Arial"/>
              </a:rPr>
              <a:t> la  circulación 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 </a:t>
            </a:r>
            <a:r>
              <a:rPr sz="2400" spc="5" dirty="0">
                <a:latin typeface="Arial"/>
                <a:cs typeface="Arial"/>
              </a:rPr>
              <a:t>aislante </a:t>
            </a:r>
            <a:r>
              <a:rPr sz="2400" dirty="0">
                <a:latin typeface="Arial"/>
                <a:cs typeface="Arial"/>
              </a:rPr>
              <a:t>en el que </a:t>
            </a:r>
            <a:r>
              <a:rPr sz="2400" spc="-5" dirty="0">
                <a:latin typeface="Arial"/>
                <a:cs typeface="Arial"/>
              </a:rPr>
              <a:t>se sumerge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parte activa del </a:t>
            </a:r>
            <a:r>
              <a:rPr sz="2400" spc="-5" dirty="0">
                <a:latin typeface="Arial"/>
                <a:cs typeface="Arial"/>
              </a:rPr>
              <a:t>transformador. </a:t>
            </a:r>
            <a:r>
              <a:rPr sz="2400" dirty="0">
                <a:latin typeface="Arial"/>
                <a:cs typeface="Arial"/>
              </a:rPr>
              <a:t> Las </a:t>
            </a:r>
            <a:r>
              <a:rPr sz="2400" spc="5" dirty="0">
                <a:latin typeface="Arial"/>
                <a:cs typeface="Arial"/>
              </a:rPr>
              <a:t>bobinas </a:t>
            </a:r>
            <a:r>
              <a:rPr sz="2400" dirty="0">
                <a:latin typeface="Arial"/>
                <a:cs typeface="Arial"/>
              </a:rPr>
              <a:t>por </a:t>
            </a:r>
            <a:r>
              <a:rPr sz="2400" spc="-5" dirty="0">
                <a:latin typeface="Arial"/>
                <a:cs typeface="Arial"/>
              </a:rPr>
              <a:t>su manera </a:t>
            </a:r>
            <a:r>
              <a:rPr sz="2400" dirty="0">
                <a:latin typeface="Arial"/>
                <a:cs typeface="Arial"/>
              </a:rPr>
              <a:t>de construirse pueden ser </a:t>
            </a:r>
            <a:r>
              <a:rPr sz="2400" spc="5" dirty="0">
                <a:latin typeface="Arial"/>
                <a:cs typeface="Arial"/>
              </a:rPr>
              <a:t>rectangulares,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cilíndricas</a:t>
            </a:r>
            <a:r>
              <a:rPr sz="2400" spc="-5" dirty="0">
                <a:latin typeface="Arial"/>
                <a:cs typeface="Arial"/>
              </a:rPr>
              <a:t> o</a:t>
            </a:r>
            <a:r>
              <a:rPr sz="2400" spc="5" dirty="0">
                <a:latin typeface="Arial"/>
                <a:cs typeface="Arial"/>
              </a:rPr>
              <a:t> tipo galleta.</a:t>
            </a:r>
            <a:endParaRPr sz="2400" dirty="0">
              <a:latin typeface="Arial"/>
              <a:cs typeface="Arial"/>
            </a:endParaRPr>
          </a:p>
          <a:p>
            <a:pPr marL="241289" algn="just">
              <a:lnSpc>
                <a:spcPts val="2400"/>
              </a:lnSpc>
            </a:pPr>
            <a:r>
              <a:rPr sz="2400" dirty="0">
                <a:latin typeface="Arial"/>
                <a:cs typeface="Arial"/>
              </a:rPr>
              <a:t>Generalmente</a:t>
            </a:r>
            <a:r>
              <a:rPr sz="2400" spc="36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spc="3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traen</a:t>
            </a:r>
            <a:r>
              <a:rPr sz="2400" spc="3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alta,</a:t>
            </a:r>
            <a:r>
              <a:rPr sz="2400" spc="3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</a:p>
          <a:p>
            <a:pPr marL="241289" algn="just">
              <a:lnSpc>
                <a:spcPts val="2400"/>
              </a:lnSpc>
            </a:pPr>
            <a:r>
              <a:rPr sz="2400" dirty="0">
                <a:latin typeface="Arial"/>
                <a:cs typeface="Arial"/>
              </a:rPr>
              <a:t>devanado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baja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tensión.</a:t>
            </a:r>
          </a:p>
          <a:p>
            <a:pPr>
              <a:lnSpc>
                <a:spcPts val="2400"/>
              </a:lnSpc>
              <a:spcBef>
                <a:spcPts val="51"/>
              </a:spcBef>
            </a:pPr>
            <a:endParaRPr sz="2400" dirty="0">
              <a:latin typeface="Arial"/>
              <a:cs typeface="Arial"/>
            </a:endParaRPr>
          </a:p>
          <a:p>
            <a:pPr marL="241289" indent="-228589" algn="just">
              <a:lnSpc>
                <a:spcPts val="2400"/>
              </a:lnSpc>
              <a:spcBef>
                <a:spcPts val="5"/>
              </a:spcBef>
              <a:buFont typeface="Symbol"/>
              <a:buChar char=""/>
              <a:tabLst>
                <a:tab pos="241289" algn="l"/>
              </a:tabLst>
            </a:pPr>
            <a:r>
              <a:rPr sz="2400" b="1" dirty="0">
                <a:latin typeface="Arial"/>
                <a:cs typeface="Arial"/>
              </a:rPr>
              <a:t>Cambiador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derivaciones.</a:t>
            </a:r>
            <a:endParaRPr sz="2400" dirty="0">
              <a:latin typeface="Arial"/>
              <a:cs typeface="Arial"/>
            </a:endParaRPr>
          </a:p>
          <a:p>
            <a:pPr marL="234939" marR="6985" algn="just">
              <a:lnSpc>
                <a:spcPts val="2400"/>
              </a:lnSpc>
              <a:spcBef>
                <a:spcPts val="60"/>
              </a:spcBef>
            </a:pPr>
            <a:r>
              <a:rPr sz="2400" spc="-11" dirty="0">
                <a:latin typeface="Arial"/>
                <a:cs typeface="Arial"/>
              </a:rPr>
              <a:t>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mecanismo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regular  la </a:t>
            </a:r>
            <a:r>
              <a:rPr sz="2400" dirty="0">
                <a:latin typeface="Arial"/>
                <a:cs typeface="Arial"/>
              </a:rPr>
              <a:t>tensión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energía que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fluye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transformador.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Puede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operado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automática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manual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generalmente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instalan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lado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alta </a:t>
            </a:r>
            <a:r>
              <a:rPr sz="2400" dirty="0">
                <a:latin typeface="Arial"/>
                <a:cs typeface="Arial"/>
              </a:rPr>
              <a:t>tensión.</a:t>
            </a:r>
          </a:p>
          <a:p>
            <a:pPr marL="234939" algn="just">
              <a:lnSpc>
                <a:spcPts val="2400"/>
              </a:lnSpc>
            </a:pPr>
            <a:r>
              <a:rPr sz="2400" dirty="0">
                <a:latin typeface="Arial"/>
                <a:cs typeface="Arial"/>
              </a:rPr>
              <a:t>Generalmente  </a:t>
            </a:r>
            <a:r>
              <a:rPr sz="2400" spc="1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  </a:t>
            </a:r>
            <a:r>
              <a:rPr sz="2400" spc="1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 </a:t>
            </a:r>
            <a:r>
              <a:rPr sz="2400" spc="1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  </a:t>
            </a:r>
            <a:r>
              <a:rPr sz="2400" spc="1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compartimiento</a:t>
            </a:r>
            <a:r>
              <a:rPr sz="2400" spc="79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distinto  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  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</a:p>
          <a:p>
            <a:pPr marL="234939">
              <a:lnSpc>
                <a:spcPts val="2400"/>
              </a:lnSpc>
            </a:pPr>
            <a:r>
              <a:rPr sz="2400" spc="5" dirty="0">
                <a:latin typeface="Arial"/>
                <a:cs typeface="Arial"/>
              </a:rPr>
              <a:t>independiente.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400"/>
              </a:lnSpc>
              <a:spcBef>
                <a:spcPts val="5"/>
              </a:spcBef>
            </a:pPr>
            <a:endParaRPr sz="2400" dirty="0">
              <a:latin typeface="Arial"/>
              <a:cs typeface="Arial"/>
            </a:endParaRPr>
          </a:p>
          <a:p>
            <a:pPr marL="241289" indent="-228589" algn="just">
              <a:lnSpc>
                <a:spcPts val="2400"/>
              </a:lnSpc>
              <a:buFont typeface="Symbol"/>
              <a:buChar char=""/>
              <a:tabLst>
                <a:tab pos="241289" algn="l"/>
              </a:tabLst>
            </a:pPr>
            <a:r>
              <a:rPr sz="2400" b="1" dirty="0">
                <a:latin typeface="Arial"/>
                <a:cs typeface="Arial"/>
              </a:rPr>
              <a:t>Bastidor.</a:t>
            </a:r>
            <a:endParaRPr sz="2400" dirty="0">
              <a:latin typeface="Arial"/>
              <a:cs typeface="Arial"/>
            </a:endParaRPr>
          </a:p>
          <a:p>
            <a:pPr marL="234939" marR="5080" algn="just">
              <a:lnSpc>
                <a:spcPts val="2400"/>
              </a:lnSpc>
              <a:spcBef>
                <a:spcPts val="65"/>
              </a:spcBef>
            </a:pPr>
            <a:r>
              <a:rPr sz="2400" spc="-11" dirty="0">
                <a:latin typeface="Arial"/>
                <a:cs typeface="Arial"/>
              </a:rPr>
              <a:t>Es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5" dirty="0">
                <a:latin typeface="Arial"/>
                <a:cs typeface="Arial"/>
              </a:rPr>
              <a:t>conjunto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elementos </a:t>
            </a:r>
            <a:r>
              <a:rPr sz="2400" dirty="0">
                <a:latin typeface="Arial"/>
                <a:cs typeface="Arial"/>
              </a:rPr>
              <a:t>estructurales que rodean el núcleo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bobinas.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Su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soportar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esfuerzos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 electromagnéticos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desarrollan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funcionamiento</a:t>
            </a:r>
            <a:r>
              <a:rPr sz="2400" spc="3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 equipo.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400"/>
              </a:lnSpc>
              <a:spcBef>
                <a:spcPts val="35"/>
              </a:spcBef>
            </a:pPr>
            <a:endParaRPr sz="2400" dirty="0">
              <a:latin typeface="Arial"/>
              <a:cs typeface="Arial"/>
            </a:endParaRPr>
          </a:p>
          <a:p>
            <a:pPr marL="234939">
              <a:lnSpc>
                <a:spcPts val="2400"/>
              </a:lnSpc>
            </a:pPr>
            <a:r>
              <a:rPr sz="2400" b="1" spc="-5" dirty="0">
                <a:latin typeface="Arial"/>
                <a:cs typeface="Arial"/>
              </a:rPr>
              <a:t>PARTE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PASIVA</a:t>
            </a:r>
            <a:endParaRPr sz="2400" dirty="0">
              <a:latin typeface="Arial"/>
              <a:cs typeface="Arial"/>
            </a:endParaRPr>
          </a:p>
          <a:p>
            <a:pPr marL="234939" marR="8254">
              <a:lnSpc>
                <a:spcPts val="2400"/>
              </a:lnSpc>
              <a:spcBef>
                <a:spcPts val="65"/>
              </a:spcBef>
            </a:pPr>
            <a:r>
              <a:rPr sz="2400" dirty="0">
                <a:latin typeface="Arial"/>
                <a:cs typeface="Arial"/>
              </a:rPr>
              <a:t>Consiste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aloja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activa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sumerge</a:t>
            </a:r>
            <a:r>
              <a:rPr sz="2400" dirty="0">
                <a:latin typeface="Arial"/>
                <a:cs typeface="Arial"/>
              </a:rPr>
              <a:t>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5" dirty="0">
                <a:latin typeface="Arial"/>
                <a:cs typeface="Arial"/>
              </a:rPr>
              <a:t> dieléctrico.</a:t>
            </a:r>
            <a:endParaRPr sz="2400" dirty="0">
              <a:latin typeface="Arial"/>
              <a:cs typeface="Arial"/>
            </a:endParaRPr>
          </a:p>
          <a:p>
            <a:pPr marL="234939">
              <a:lnSpc>
                <a:spcPts val="2400"/>
              </a:lnSpc>
            </a:pPr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ser:</a:t>
            </a:r>
          </a:p>
          <a:p>
            <a:pPr marL="698465" lvl="1" indent="-228589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spc="-5" dirty="0">
                <a:latin typeface="Arial"/>
                <a:cs typeface="Arial"/>
              </a:rPr>
              <a:t>Hermético</a:t>
            </a:r>
            <a:endParaRPr sz="2400" dirty="0">
              <a:latin typeface="Arial"/>
              <a:cs typeface="Arial"/>
            </a:endParaRPr>
          </a:p>
          <a:p>
            <a:pPr marL="698465" lvl="1" indent="-228589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dirty="0">
                <a:latin typeface="Arial"/>
                <a:cs typeface="Arial"/>
              </a:rPr>
              <a:t>Soportar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vació absoluto</a:t>
            </a:r>
            <a:r>
              <a:rPr sz="2400" spc="5" dirty="0">
                <a:latin typeface="Arial"/>
                <a:cs typeface="Arial"/>
              </a:rPr>
              <a:t> sin </a:t>
            </a:r>
            <a:r>
              <a:rPr sz="2400" spc="-5" dirty="0">
                <a:latin typeface="Arial"/>
                <a:cs typeface="Arial"/>
              </a:rPr>
              <a:t>deformarse</a:t>
            </a:r>
            <a:endParaRPr sz="2400" dirty="0">
              <a:latin typeface="Arial"/>
              <a:cs typeface="Arial"/>
            </a:endParaRPr>
          </a:p>
          <a:p>
            <a:pPr marL="698465" lvl="1" indent="-228589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dirty="0">
                <a:latin typeface="Arial"/>
                <a:cs typeface="Arial"/>
              </a:rPr>
              <a:t>Proteger </a:t>
            </a:r>
            <a:r>
              <a:rPr sz="2400" spc="-5" dirty="0">
                <a:latin typeface="Arial"/>
                <a:cs typeface="Arial"/>
              </a:rPr>
              <a:t>mecánica y </a:t>
            </a:r>
            <a:r>
              <a:rPr sz="2400" dirty="0">
                <a:latin typeface="Arial"/>
                <a:cs typeface="Arial"/>
              </a:rPr>
              <a:t>eléctricamente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</a:t>
            </a:r>
            <a:endParaRPr sz="2400" dirty="0">
              <a:latin typeface="Arial"/>
              <a:cs typeface="Arial"/>
            </a:endParaRPr>
          </a:p>
          <a:p>
            <a:pPr marL="698465" lvl="1" indent="-228589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dirty="0">
                <a:latin typeface="Arial"/>
                <a:cs typeface="Arial"/>
              </a:rPr>
              <a:t>Ofrecer puntos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apoyo para 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transporte</a:t>
            </a:r>
          </a:p>
          <a:p>
            <a:pPr marL="698465" lvl="1" indent="-228589">
              <a:lnSpc>
                <a:spcPts val="2400"/>
              </a:lnSpc>
              <a:buFont typeface="Courier New"/>
              <a:buChar char="o"/>
              <a:tabLst>
                <a:tab pos="697831" algn="l"/>
                <a:tab pos="698465" algn="l"/>
              </a:tabLst>
            </a:pPr>
            <a:r>
              <a:rPr sz="2400" dirty="0">
                <a:latin typeface="Arial"/>
                <a:cs typeface="Arial"/>
              </a:rPr>
              <a:t>Soportar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</a:t>
            </a:r>
            <a:r>
              <a:rPr sz="2400" spc="9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sistemas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refrigeración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9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ventiladores</a:t>
            </a:r>
            <a:endParaRPr sz="2400" dirty="0">
              <a:latin typeface="Arial"/>
              <a:cs typeface="Arial"/>
            </a:endParaRPr>
          </a:p>
          <a:p>
            <a:pPr marL="698465">
              <a:lnSpc>
                <a:spcPts val="2400"/>
              </a:lnSpc>
            </a:pP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radiadores,</a:t>
            </a:r>
            <a:r>
              <a:rPr sz="2400" spc="-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bombas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aceite</a:t>
            </a:r>
            <a:r>
              <a:rPr sz="2400" spc="5" dirty="0" smtClean="0"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7656" y="1472862"/>
            <a:ext cx="4733544" cy="47755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9028" y="5486400"/>
            <a:ext cx="16687800" cy="4113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1" dirty="0">
                <a:latin typeface="Arial"/>
                <a:cs typeface="Arial"/>
              </a:rPr>
              <a:t>ACCESORIOS</a:t>
            </a:r>
            <a:r>
              <a:rPr sz="2400" b="1" spc="-11" dirty="0" smtClean="0">
                <a:latin typeface="Arial"/>
                <a:cs typeface="Arial"/>
              </a:rPr>
              <a:t>.</a:t>
            </a:r>
            <a:endParaRPr lang="es-AR" sz="2400" b="1" spc="-11" dirty="0" smtClean="0"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  <a:p>
            <a:pPr marL="469876" indent="-228589" algn="just">
              <a:spcBef>
                <a:spcPts val="45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dirty="0">
                <a:latin typeface="Arial"/>
                <a:cs typeface="Arial"/>
              </a:rPr>
              <a:t>Tanque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conservador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63527" marR="5080" algn="just">
              <a:spcBef>
                <a:spcPts val="65"/>
              </a:spcBef>
            </a:pPr>
            <a:r>
              <a:rPr sz="2400" spc="-11" dirty="0">
                <a:latin typeface="Arial"/>
                <a:cs typeface="Arial"/>
              </a:rPr>
              <a:t>Es </a:t>
            </a:r>
            <a:r>
              <a:rPr sz="2400" dirty="0">
                <a:latin typeface="Arial"/>
                <a:cs typeface="Arial"/>
              </a:rPr>
              <a:t>un tanque </a:t>
            </a:r>
            <a:r>
              <a:rPr sz="2400" spc="-5" dirty="0">
                <a:latin typeface="Arial"/>
                <a:cs typeface="Arial"/>
              </a:rPr>
              <a:t>extra </a:t>
            </a:r>
            <a:r>
              <a:rPr sz="2400" spc="5" dirty="0">
                <a:latin typeface="Arial"/>
                <a:cs typeface="Arial"/>
              </a:rPr>
              <a:t>localizado </a:t>
            </a:r>
            <a:r>
              <a:rPr sz="2400" dirty="0">
                <a:latin typeface="Arial"/>
                <a:cs typeface="Arial"/>
              </a:rPr>
              <a:t>sobre el tanque </a:t>
            </a:r>
            <a:r>
              <a:rPr sz="2400" spc="5" dirty="0">
                <a:latin typeface="Arial"/>
                <a:cs typeface="Arial"/>
              </a:rPr>
              <a:t>principal </a:t>
            </a:r>
            <a:r>
              <a:rPr sz="2400" spc="-5" dirty="0">
                <a:latin typeface="Arial"/>
                <a:cs typeface="Arial"/>
              </a:rPr>
              <a:t>y comunicado </a:t>
            </a:r>
            <a:r>
              <a:rPr sz="2400" dirty="0">
                <a:latin typeface="Arial"/>
                <a:cs typeface="Arial"/>
              </a:rPr>
              <a:t> con este </a:t>
            </a:r>
            <a:r>
              <a:rPr sz="2400" spc="-5" dirty="0">
                <a:latin typeface="Arial"/>
                <a:cs typeface="Arial"/>
              </a:rPr>
              <a:t>y su</a:t>
            </a:r>
            <a:r>
              <a:rPr sz="2400" dirty="0">
                <a:latin typeface="Arial"/>
                <a:cs typeface="Arial"/>
              </a:rPr>
              <a:t> función es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de absorber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expansión del aceite que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</a:t>
            </a:r>
            <a:r>
              <a:rPr sz="2400" spc="5" dirty="0">
                <a:latin typeface="Arial"/>
                <a:cs typeface="Arial"/>
              </a:rPr>
              <a:t> principal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debido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-5" dirty="0">
                <a:latin typeface="Arial"/>
                <a:cs typeface="Arial"/>
              </a:rPr>
              <a:t>cambios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temperatura,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producto de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incrementos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carga.</a:t>
            </a:r>
          </a:p>
          <a:p>
            <a:pPr marL="463527" algn="just"/>
            <a:r>
              <a:rPr sz="2400" spc="-5" dirty="0">
                <a:latin typeface="Arial"/>
                <a:cs typeface="Arial"/>
              </a:rPr>
              <a:t>Este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permanecer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lleno </a:t>
            </a:r>
            <a:r>
              <a:rPr sz="2400" dirty="0">
                <a:latin typeface="Arial"/>
                <a:cs typeface="Arial"/>
              </a:rPr>
              <a:t>hasta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spc="-5" dirty="0" err="1">
                <a:latin typeface="Arial"/>
                <a:cs typeface="Arial"/>
              </a:rPr>
              <a:t>mitad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s-AR" sz="2400" spc="-5" dirty="0" smtClean="0">
              <a:latin typeface="Arial"/>
              <a:cs typeface="Arial"/>
            </a:endParaRPr>
          </a:p>
          <a:p>
            <a:pPr marL="463527" algn="just"/>
            <a:endParaRPr sz="2400" dirty="0">
              <a:latin typeface="Arial"/>
              <a:cs typeface="Arial"/>
            </a:endParaRPr>
          </a:p>
          <a:p>
            <a:pPr marL="469876" indent="-228589" algn="just"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400" b="1" spc="-5" dirty="0">
                <a:latin typeface="Arial"/>
                <a:cs typeface="Arial"/>
              </a:rPr>
              <a:t>Bujes</a:t>
            </a:r>
            <a:endParaRPr sz="2400" dirty="0">
              <a:latin typeface="Arial"/>
              <a:cs typeface="Arial"/>
            </a:endParaRPr>
          </a:p>
          <a:p>
            <a:pPr marL="469876" marR="8254" algn="just">
              <a:spcBef>
                <a:spcPts val="65"/>
              </a:spcBef>
            </a:pPr>
            <a:r>
              <a:rPr sz="2400" spc="-5" dirty="0">
                <a:latin typeface="Arial"/>
                <a:cs typeface="Arial"/>
              </a:rPr>
              <a:t>Son </a:t>
            </a:r>
            <a:r>
              <a:rPr sz="2400" spc="5" dirty="0">
                <a:latin typeface="Arial"/>
                <a:cs typeface="Arial"/>
              </a:rPr>
              <a:t>los aisladores </a:t>
            </a:r>
            <a:r>
              <a:rPr sz="2400" dirty="0">
                <a:latin typeface="Arial"/>
                <a:cs typeface="Arial"/>
              </a:rPr>
              <a:t>terminales de </a:t>
            </a:r>
            <a:r>
              <a:rPr sz="2400" spc="5" dirty="0">
                <a:latin typeface="Arial"/>
                <a:cs typeface="Arial"/>
              </a:rPr>
              <a:t>las bobinas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alta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-11" dirty="0">
                <a:latin typeface="Arial"/>
                <a:cs typeface="Arial"/>
              </a:rPr>
              <a:t>baja </a:t>
            </a:r>
            <a:r>
              <a:rPr sz="2400" dirty="0">
                <a:latin typeface="Arial"/>
                <a:cs typeface="Arial"/>
              </a:rPr>
              <a:t>tensión del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transformador. </a:t>
            </a:r>
            <a:r>
              <a:rPr sz="2400" spc="-11" dirty="0">
                <a:latin typeface="Arial"/>
                <a:cs typeface="Arial"/>
              </a:rPr>
              <a:t>En </a:t>
            </a:r>
            <a:r>
              <a:rPr sz="2400" spc="-5" dirty="0">
                <a:latin typeface="Arial"/>
                <a:cs typeface="Arial"/>
              </a:rPr>
              <a:t>su </a:t>
            </a:r>
            <a:r>
              <a:rPr sz="2400" spc="5" dirty="0">
                <a:latin typeface="Arial"/>
                <a:cs typeface="Arial"/>
              </a:rPr>
              <a:t>interior </a:t>
            </a:r>
            <a:r>
              <a:rPr sz="2400" dirty="0">
                <a:latin typeface="Arial"/>
                <a:cs typeface="Arial"/>
              </a:rPr>
              <a:t>están alojados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-5" dirty="0">
                <a:latin typeface="Arial"/>
                <a:cs typeface="Arial"/>
              </a:rPr>
              <a:t>transformadores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 que </a:t>
            </a:r>
            <a:r>
              <a:rPr sz="2400" spc="-5" dirty="0">
                <a:latin typeface="Arial"/>
                <a:cs typeface="Arial"/>
              </a:rPr>
              <a:t>permiten medir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dirty="0">
                <a:latin typeface="Arial"/>
                <a:cs typeface="Arial"/>
              </a:rPr>
              <a:t>corrientes que entran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salen del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equipo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7800" y="457200"/>
            <a:ext cx="17145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39" marR="5080" algn="just">
              <a:lnSpc>
                <a:spcPts val="2400"/>
              </a:lnSpc>
              <a:spcBef>
                <a:spcPts val="51"/>
              </a:spcBef>
            </a:pPr>
            <a:r>
              <a:rPr lang="es-AR" sz="2400" spc="-11" dirty="0">
                <a:latin typeface="Arial"/>
                <a:cs typeface="Arial"/>
              </a:rPr>
              <a:t>El </a:t>
            </a:r>
            <a:r>
              <a:rPr lang="es-AR" sz="2400" dirty="0">
                <a:latin typeface="Arial"/>
                <a:cs typeface="Arial"/>
              </a:rPr>
              <a:t>tanque conservador posee un </a:t>
            </a:r>
            <a:r>
              <a:rPr lang="es-AR" sz="2400" spc="-5" dirty="0">
                <a:latin typeface="Arial"/>
                <a:cs typeface="Arial"/>
              </a:rPr>
              <a:t>sistema </a:t>
            </a:r>
            <a:r>
              <a:rPr lang="es-AR" sz="2400" dirty="0">
                <a:latin typeface="Arial"/>
                <a:cs typeface="Arial"/>
              </a:rPr>
              <a:t>de secado de </a:t>
            </a:r>
            <a:r>
              <a:rPr lang="es-AR" sz="2400" spc="5" dirty="0">
                <a:latin typeface="Arial"/>
                <a:cs typeface="Arial"/>
              </a:rPr>
              <a:t>aire</a:t>
            </a:r>
            <a:r>
              <a:rPr lang="es-AR" sz="2400" spc="11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que </a:t>
            </a:r>
            <a:r>
              <a:rPr lang="es-AR" sz="2400" spc="-5" dirty="0">
                <a:latin typeface="Arial"/>
                <a:cs typeface="Arial"/>
              </a:rPr>
              <a:t>se </a:t>
            </a:r>
            <a:r>
              <a:rPr lang="es-AR" sz="2400" dirty="0">
                <a:latin typeface="Arial"/>
                <a:cs typeface="Arial"/>
              </a:rPr>
              <a:t> encarga de </a:t>
            </a:r>
            <a:r>
              <a:rPr lang="es-AR" sz="2400" spc="-5" dirty="0">
                <a:latin typeface="Arial"/>
                <a:cs typeface="Arial"/>
              </a:rPr>
              <a:t>extraer </a:t>
            </a:r>
            <a:r>
              <a:rPr lang="es-AR" sz="2400" spc="5" dirty="0">
                <a:latin typeface="Arial"/>
                <a:cs typeface="Arial"/>
              </a:rPr>
              <a:t>la </a:t>
            </a:r>
            <a:r>
              <a:rPr lang="es-AR" sz="2400" spc="-5" dirty="0">
                <a:latin typeface="Arial"/>
                <a:cs typeface="Arial"/>
              </a:rPr>
              <a:t>humedad </a:t>
            </a:r>
            <a:r>
              <a:rPr lang="es-AR" sz="2400" dirty="0">
                <a:latin typeface="Arial"/>
                <a:cs typeface="Arial"/>
              </a:rPr>
              <a:t>del </a:t>
            </a:r>
            <a:r>
              <a:rPr lang="es-AR" sz="2400" spc="5" dirty="0">
                <a:latin typeface="Arial"/>
                <a:cs typeface="Arial"/>
              </a:rPr>
              <a:t>aire </a:t>
            </a:r>
            <a:r>
              <a:rPr lang="es-AR" sz="2400" dirty="0">
                <a:latin typeface="Arial"/>
                <a:cs typeface="Arial"/>
              </a:rPr>
              <a:t>aspirado por el </a:t>
            </a:r>
            <a:r>
              <a:rPr lang="es-AR" sz="2400" spc="5" dirty="0">
                <a:latin typeface="Arial"/>
                <a:cs typeface="Arial"/>
              </a:rPr>
              <a:t>equipo </a:t>
            </a:r>
            <a:r>
              <a:rPr lang="es-AR" sz="2400" dirty="0">
                <a:latin typeface="Arial"/>
                <a:cs typeface="Arial"/>
              </a:rPr>
              <a:t>en </a:t>
            </a:r>
            <a:r>
              <a:rPr lang="es-AR" sz="2400" spc="5" dirty="0">
                <a:latin typeface="Arial"/>
                <a:cs typeface="Arial"/>
              </a:rPr>
              <a:t> periodos</a:t>
            </a:r>
            <a:r>
              <a:rPr lang="es-AR" sz="2400" spc="34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de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contracción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(poca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demanda).</a:t>
            </a:r>
            <a:r>
              <a:rPr lang="es-AR" sz="2400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Para</a:t>
            </a:r>
            <a:r>
              <a:rPr lang="es-AR" sz="2400" dirty="0">
                <a:latin typeface="Arial"/>
                <a:cs typeface="Arial"/>
              </a:rPr>
              <a:t> eso</a:t>
            </a:r>
            <a:r>
              <a:rPr lang="es-AR" sz="2400" spc="5" dirty="0">
                <a:latin typeface="Arial"/>
                <a:cs typeface="Arial"/>
              </a:rPr>
              <a:t> utiliza  </a:t>
            </a:r>
            <a:r>
              <a:rPr lang="es-AR" sz="2400" dirty="0">
                <a:latin typeface="Arial"/>
                <a:cs typeface="Arial"/>
              </a:rPr>
              <a:t>un 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elemento químico </a:t>
            </a:r>
            <a:r>
              <a:rPr lang="es-AR" sz="2400" dirty="0">
                <a:latin typeface="Arial"/>
                <a:cs typeface="Arial"/>
              </a:rPr>
              <a:t>llamado </a:t>
            </a:r>
            <a:r>
              <a:rPr lang="es-AR" sz="2400" spc="5" dirty="0" err="1">
                <a:latin typeface="Arial"/>
                <a:cs typeface="Arial"/>
              </a:rPr>
              <a:t>silica</a:t>
            </a:r>
            <a:r>
              <a:rPr lang="es-AR" sz="2400" spc="11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que </a:t>
            </a:r>
            <a:r>
              <a:rPr lang="es-AR" sz="2400" spc="-5" dirty="0">
                <a:latin typeface="Arial"/>
                <a:cs typeface="Arial"/>
              </a:rPr>
              <a:t>cambia </a:t>
            </a:r>
            <a:r>
              <a:rPr lang="es-AR" sz="2400" dirty="0">
                <a:latin typeface="Arial"/>
                <a:cs typeface="Arial"/>
              </a:rPr>
              <a:t>de color cuando </a:t>
            </a:r>
            <a:r>
              <a:rPr lang="es-AR" sz="2400" spc="5" dirty="0">
                <a:latin typeface="Arial"/>
                <a:cs typeface="Arial"/>
              </a:rPr>
              <a:t>se </a:t>
            </a:r>
            <a:r>
              <a:rPr lang="es-AR" sz="2400" dirty="0">
                <a:latin typeface="Arial"/>
                <a:cs typeface="Arial"/>
              </a:rPr>
              <a:t>ha 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saturado con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el</a:t>
            </a:r>
            <a:r>
              <a:rPr lang="es-AR" sz="2400" spc="20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agua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extraída.</a:t>
            </a:r>
            <a:endParaRPr lang="es-AR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5600" y="4191000"/>
            <a:ext cx="7467600" cy="525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0200" y="685800"/>
            <a:ext cx="16916400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dirty="0">
              <a:latin typeface="Arial"/>
              <a:cs typeface="Arial"/>
            </a:endParaRPr>
          </a:p>
          <a:p>
            <a:pPr marL="469876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r>
              <a:rPr lang="es-AR" sz="2400" b="1" spc="5" dirty="0" smtClean="0">
                <a:latin typeface="Arial"/>
                <a:cs typeface="Arial"/>
              </a:rPr>
              <a:t>Tablero</a:t>
            </a:r>
          </a:p>
          <a:p>
            <a:pPr marL="469876" indent="-228589" algn="just">
              <a:spcBef>
                <a:spcPts val="5"/>
              </a:spcBef>
              <a:buFont typeface="Symbol"/>
              <a:buChar char=""/>
              <a:tabLst>
                <a:tab pos="469876" algn="l"/>
              </a:tabLst>
            </a:pPr>
            <a:endParaRPr lang="es-AR" sz="2400" dirty="0">
              <a:latin typeface="Arial"/>
              <a:cs typeface="Arial"/>
            </a:endParaRPr>
          </a:p>
          <a:p>
            <a:pPr marL="469876" marR="5080" algn="just">
              <a:spcBef>
                <a:spcPts val="60"/>
              </a:spcBef>
            </a:pPr>
            <a:r>
              <a:rPr lang="es-AR" sz="2400" spc="-11" dirty="0">
                <a:latin typeface="Arial"/>
                <a:cs typeface="Arial"/>
              </a:rPr>
              <a:t>Es </a:t>
            </a:r>
            <a:r>
              <a:rPr lang="es-AR" sz="2400" dirty="0">
                <a:latin typeface="Arial"/>
                <a:cs typeface="Arial"/>
              </a:rPr>
              <a:t>el gabinete en el que </a:t>
            </a:r>
            <a:r>
              <a:rPr lang="es-AR" sz="2400" spc="-5" dirty="0">
                <a:latin typeface="Arial"/>
                <a:cs typeface="Arial"/>
              </a:rPr>
              <a:t>se </a:t>
            </a:r>
            <a:r>
              <a:rPr lang="es-AR" sz="2400" dirty="0">
                <a:latin typeface="Arial"/>
                <a:cs typeface="Arial"/>
              </a:rPr>
              <a:t>encuentran alojados </a:t>
            </a:r>
            <a:r>
              <a:rPr lang="es-AR" sz="2400" spc="5" dirty="0">
                <a:latin typeface="Arial"/>
                <a:cs typeface="Arial"/>
              </a:rPr>
              <a:t>los </a:t>
            </a:r>
            <a:r>
              <a:rPr lang="es-AR" sz="2400" dirty="0">
                <a:latin typeface="Arial"/>
                <a:cs typeface="Arial"/>
              </a:rPr>
              <a:t>controles </a:t>
            </a:r>
            <a:r>
              <a:rPr lang="es-AR" sz="2400" spc="-5" dirty="0">
                <a:latin typeface="Arial"/>
                <a:cs typeface="Arial"/>
              </a:rPr>
              <a:t>y </a:t>
            </a:r>
            <a:r>
              <a:rPr lang="es-AR" sz="2400" spc="5" dirty="0">
                <a:latin typeface="Arial"/>
                <a:cs typeface="Arial"/>
              </a:rPr>
              <a:t>las </a:t>
            </a:r>
            <a:r>
              <a:rPr lang="es-AR" sz="2400" spc="11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protecciones de </a:t>
            </a:r>
            <a:r>
              <a:rPr lang="es-AR" sz="2400" spc="5" dirty="0">
                <a:latin typeface="Arial"/>
                <a:cs typeface="Arial"/>
              </a:rPr>
              <a:t>las </a:t>
            </a:r>
            <a:r>
              <a:rPr lang="es-AR" sz="2400" spc="-5" dirty="0">
                <a:latin typeface="Arial"/>
                <a:cs typeface="Arial"/>
              </a:rPr>
              <a:t>bombas </a:t>
            </a:r>
            <a:r>
              <a:rPr lang="es-AR" sz="2400" dirty="0">
                <a:latin typeface="Arial"/>
                <a:cs typeface="Arial"/>
              </a:rPr>
              <a:t>de aceite, ventiladores, </a:t>
            </a:r>
            <a:r>
              <a:rPr lang="es-AR" sz="2400" spc="-5" dirty="0">
                <a:latin typeface="Arial"/>
                <a:cs typeface="Arial"/>
              </a:rPr>
              <a:t>cambiador</a:t>
            </a:r>
            <a:r>
              <a:rPr lang="es-AR" sz="2400" dirty="0">
                <a:latin typeface="Arial"/>
                <a:cs typeface="Arial"/>
              </a:rPr>
              <a:t> de </a:t>
            </a:r>
            <a:r>
              <a:rPr lang="es-AR" sz="2400" spc="5" dirty="0">
                <a:latin typeface="Arial"/>
                <a:cs typeface="Arial"/>
              </a:rPr>
              <a:t> derivaciones </a:t>
            </a:r>
            <a:r>
              <a:rPr lang="es-AR" sz="2400" spc="-5" dirty="0">
                <a:latin typeface="Arial"/>
                <a:cs typeface="Arial"/>
              </a:rPr>
              <a:t>y </a:t>
            </a:r>
            <a:r>
              <a:rPr lang="es-AR" sz="2400" dirty="0">
                <a:latin typeface="Arial"/>
                <a:cs typeface="Arial"/>
              </a:rPr>
              <a:t>el </a:t>
            </a:r>
            <a:r>
              <a:rPr lang="es-AR" sz="2400" spc="-5" dirty="0">
                <a:latin typeface="Arial"/>
                <a:cs typeface="Arial"/>
              </a:rPr>
              <a:t>sistema </a:t>
            </a:r>
            <a:r>
              <a:rPr lang="es-AR" sz="2400" dirty="0">
                <a:latin typeface="Arial"/>
                <a:cs typeface="Arial"/>
              </a:rPr>
              <a:t>de </a:t>
            </a:r>
            <a:r>
              <a:rPr lang="es-AR" sz="2400" spc="-5" dirty="0">
                <a:latin typeface="Arial"/>
                <a:cs typeface="Arial"/>
              </a:rPr>
              <a:t>monitoreo </a:t>
            </a:r>
            <a:r>
              <a:rPr lang="es-AR" sz="2400" spc="5" dirty="0">
                <a:latin typeface="Arial"/>
                <a:cs typeface="Arial"/>
              </a:rPr>
              <a:t>de </a:t>
            </a:r>
            <a:r>
              <a:rPr lang="es-AR" sz="2400" spc="-5" dirty="0">
                <a:latin typeface="Arial"/>
                <a:cs typeface="Arial"/>
              </a:rPr>
              <a:t>temperatura </a:t>
            </a:r>
            <a:r>
              <a:rPr lang="es-AR" sz="2400" dirty="0">
                <a:latin typeface="Arial"/>
                <a:cs typeface="Arial"/>
              </a:rPr>
              <a:t>del aceite </a:t>
            </a:r>
            <a:r>
              <a:rPr lang="es-AR" sz="2400" spc="-5" dirty="0">
                <a:latin typeface="Arial"/>
                <a:cs typeface="Arial"/>
              </a:rPr>
              <a:t>y </a:t>
            </a:r>
            <a:r>
              <a:rPr lang="es-AR" sz="2400" spc="5" dirty="0">
                <a:latin typeface="Arial"/>
                <a:cs typeface="Arial"/>
              </a:rPr>
              <a:t>los </a:t>
            </a:r>
            <a:r>
              <a:rPr lang="es-AR" sz="2400" spc="-320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devanados.</a:t>
            </a:r>
          </a:p>
          <a:p>
            <a:pPr>
              <a:spcBef>
                <a:spcPts val="5"/>
              </a:spcBef>
            </a:pPr>
            <a:endParaRPr lang="es-AR" sz="2400" dirty="0">
              <a:latin typeface="Arial"/>
              <a:cs typeface="Arial"/>
            </a:endParaRPr>
          </a:p>
          <a:p>
            <a:pPr marL="469876" indent="-228589" algn="just">
              <a:buFont typeface="Symbol"/>
              <a:buChar char=""/>
              <a:tabLst>
                <a:tab pos="469876" algn="l"/>
              </a:tabLst>
            </a:pPr>
            <a:r>
              <a:rPr lang="es-AR" sz="2400" b="1" spc="-5" dirty="0">
                <a:latin typeface="Arial"/>
                <a:cs typeface="Arial"/>
              </a:rPr>
              <a:t>Válvulas</a:t>
            </a:r>
            <a:r>
              <a:rPr lang="es-AR" sz="2400" b="1" spc="-5" dirty="0" smtClean="0">
                <a:latin typeface="Arial"/>
                <a:cs typeface="Arial"/>
              </a:rPr>
              <a:t>.</a:t>
            </a:r>
          </a:p>
          <a:p>
            <a:pPr marL="469876" indent="-228589" algn="just">
              <a:buFont typeface="Symbol"/>
              <a:buChar char=""/>
              <a:tabLst>
                <a:tab pos="469876" algn="l"/>
              </a:tabLst>
            </a:pPr>
            <a:endParaRPr lang="es-AR" sz="2400" dirty="0">
              <a:latin typeface="Arial"/>
              <a:cs typeface="Arial"/>
            </a:endParaRPr>
          </a:p>
          <a:p>
            <a:pPr marL="469876" marR="7620" algn="just">
              <a:spcBef>
                <a:spcPts val="65"/>
              </a:spcBef>
            </a:pPr>
            <a:r>
              <a:rPr lang="es-AR" sz="2400" spc="-11" dirty="0">
                <a:latin typeface="Arial"/>
                <a:cs typeface="Arial"/>
              </a:rPr>
              <a:t>Es </a:t>
            </a:r>
            <a:r>
              <a:rPr lang="es-AR" sz="2400" dirty="0">
                <a:latin typeface="Arial"/>
                <a:cs typeface="Arial"/>
              </a:rPr>
              <a:t>el </a:t>
            </a:r>
            <a:r>
              <a:rPr lang="es-AR" sz="2400" spc="-5" dirty="0">
                <a:latin typeface="Arial"/>
                <a:cs typeface="Arial"/>
              </a:rPr>
              <a:t>conjunto </a:t>
            </a:r>
            <a:r>
              <a:rPr lang="es-AR" sz="2400" dirty="0">
                <a:latin typeface="Arial"/>
                <a:cs typeface="Arial"/>
              </a:rPr>
              <a:t>de </a:t>
            </a:r>
            <a:r>
              <a:rPr lang="es-AR" sz="2400" spc="5" dirty="0">
                <a:latin typeface="Arial"/>
                <a:cs typeface="Arial"/>
              </a:rPr>
              <a:t>dispositivos </a:t>
            </a:r>
            <a:r>
              <a:rPr lang="es-AR" sz="2400" dirty="0">
                <a:latin typeface="Arial"/>
                <a:cs typeface="Arial"/>
              </a:rPr>
              <a:t>que </a:t>
            </a:r>
            <a:r>
              <a:rPr lang="es-AR" sz="2400" spc="-5" dirty="0">
                <a:latin typeface="Arial"/>
                <a:cs typeface="Arial"/>
              </a:rPr>
              <a:t>se </a:t>
            </a:r>
            <a:r>
              <a:rPr lang="es-AR" sz="2400" dirty="0">
                <a:latin typeface="Arial"/>
                <a:cs typeface="Arial"/>
              </a:rPr>
              <a:t>usan para el </a:t>
            </a:r>
            <a:r>
              <a:rPr lang="es-AR" sz="2400" spc="5" dirty="0">
                <a:latin typeface="Arial"/>
                <a:cs typeface="Arial"/>
              </a:rPr>
              <a:t>llenado, </a:t>
            </a:r>
            <a:r>
              <a:rPr lang="es-AR" sz="2400" dirty="0">
                <a:latin typeface="Arial"/>
                <a:cs typeface="Arial"/>
              </a:rPr>
              <a:t>vaciado </a:t>
            </a:r>
            <a:r>
              <a:rPr lang="es-AR" sz="2400" spc="-5" dirty="0">
                <a:latin typeface="Arial"/>
                <a:cs typeface="Arial"/>
              </a:rPr>
              <a:t>y </a:t>
            </a:r>
            <a:r>
              <a:rPr lang="es-AR" sz="2400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mantenimiento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del</a:t>
            </a:r>
            <a:r>
              <a:rPr lang="es-AR" sz="2400" spc="20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aceite</a:t>
            </a:r>
            <a:r>
              <a:rPr lang="es-AR" sz="2400" spc="5" dirty="0">
                <a:latin typeface="Arial"/>
                <a:cs typeface="Arial"/>
              </a:rPr>
              <a:t> </a:t>
            </a:r>
            <a:r>
              <a:rPr lang="es-AR" sz="2400" dirty="0">
                <a:latin typeface="Arial"/>
                <a:cs typeface="Arial"/>
              </a:rPr>
              <a:t>del</a:t>
            </a:r>
            <a:r>
              <a:rPr lang="es-AR" sz="2400" spc="20" dirty="0">
                <a:latin typeface="Arial"/>
                <a:cs typeface="Arial"/>
              </a:rPr>
              <a:t> </a:t>
            </a:r>
            <a:r>
              <a:rPr lang="es-AR" sz="2400" spc="-5" dirty="0">
                <a:latin typeface="Arial"/>
                <a:cs typeface="Arial"/>
              </a:rPr>
              <a:t>transformador.</a:t>
            </a:r>
            <a:endParaRPr lang="es-AR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533400"/>
            <a:ext cx="16535400" cy="5398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6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PROTECCIONES</a:t>
            </a:r>
            <a:endParaRPr sz="2400" dirty="0">
              <a:latin typeface="Arial"/>
              <a:cs typeface="Arial"/>
            </a:endParaRPr>
          </a:p>
          <a:p>
            <a:pPr marL="12700" algn="just">
              <a:lnSpc>
                <a:spcPts val="2600"/>
              </a:lnSpc>
            </a:pPr>
            <a:r>
              <a:rPr sz="2400" spc="-11" dirty="0">
                <a:latin typeface="Arial"/>
                <a:cs typeface="Arial"/>
              </a:rPr>
              <a:t>Es</a:t>
            </a:r>
            <a:r>
              <a:rPr sz="2400" dirty="0">
                <a:latin typeface="Arial"/>
                <a:cs typeface="Arial"/>
              </a:rPr>
              <a:t> 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conjunto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elementos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protegen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equipo de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fallas: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ts val="2600"/>
              </a:lnSpc>
            </a:pPr>
            <a:endParaRPr sz="2400" dirty="0">
              <a:latin typeface="Arial"/>
              <a:cs typeface="Arial"/>
            </a:endParaRPr>
          </a:p>
          <a:p>
            <a:pPr marL="469876" indent="-228589" algn="just">
              <a:lnSpc>
                <a:spcPts val="2600"/>
              </a:lnSpc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2400" b="1" spc="-5" dirty="0" err="1" smtClean="0">
                <a:latin typeface="Arial"/>
                <a:cs typeface="Arial"/>
              </a:rPr>
              <a:t>Monitoreo</a:t>
            </a:r>
            <a:r>
              <a:rPr sz="2400" b="1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temperatura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ts val="2600"/>
              </a:lnSpc>
              <a:spcBef>
                <a:spcPts val="45"/>
              </a:spcBef>
              <a:buFont typeface="Symbol"/>
              <a:buChar char=""/>
            </a:pPr>
            <a:endParaRPr sz="2400" dirty="0">
              <a:latin typeface="Arial"/>
              <a:cs typeface="Arial"/>
            </a:endParaRPr>
          </a:p>
          <a:p>
            <a:pPr marL="806427" marR="5080" indent="-342900" algn="just">
              <a:lnSpc>
                <a:spcPts val="2900"/>
              </a:lnSpc>
              <a:buFont typeface="Wingdings" panose="05000000000000000000" pitchFamily="2" charset="2"/>
              <a:buChar char="Ø"/>
            </a:pPr>
            <a:r>
              <a:rPr sz="2400" spc="-11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parte superior del tanque conservador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 </a:t>
            </a:r>
            <a:r>
              <a:rPr sz="2400" spc="5" dirty="0">
                <a:latin typeface="Arial"/>
                <a:cs typeface="Arial"/>
              </a:rPr>
              <a:t>instalado </a:t>
            </a:r>
            <a:r>
              <a:rPr sz="2400" dirty="0">
                <a:latin typeface="Arial"/>
                <a:cs typeface="Arial"/>
              </a:rPr>
              <a:t>un pozo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aloja</a:t>
            </a:r>
            <a:r>
              <a:rPr sz="2400" dirty="0">
                <a:latin typeface="Arial"/>
                <a:cs typeface="Arial"/>
              </a:rPr>
              <a:t> 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termo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medir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temperatura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aceite. </a:t>
            </a:r>
            <a:endParaRPr lang="es-AR" sz="2400" dirty="0" smtClean="0">
              <a:latin typeface="Arial"/>
              <a:cs typeface="Arial"/>
            </a:endParaRPr>
          </a:p>
          <a:p>
            <a:pPr marL="806427" marR="5080" indent="-342900" algn="just">
              <a:lnSpc>
                <a:spcPts val="2900"/>
              </a:lnSpc>
              <a:buFont typeface="Wingdings" panose="05000000000000000000" pitchFamily="2" charset="2"/>
              <a:buChar char="Ø"/>
            </a:pPr>
            <a:r>
              <a:rPr sz="2400" spc="-5" dirty="0" err="1" smtClean="0">
                <a:latin typeface="Arial"/>
                <a:cs typeface="Arial"/>
              </a:rPr>
              <a:t>Esta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termo </a:t>
            </a:r>
            <a:r>
              <a:rPr sz="2400" dirty="0">
                <a:latin typeface="Arial"/>
                <a:cs typeface="Arial"/>
              </a:rPr>
              <a:t>sonda envía una señal </a:t>
            </a:r>
            <a:r>
              <a:rPr sz="2400" spc="5" dirty="0">
                <a:latin typeface="Arial"/>
                <a:cs typeface="Arial"/>
              </a:rPr>
              <a:t>electrica </a:t>
            </a:r>
            <a:r>
              <a:rPr sz="2400" dirty="0">
                <a:latin typeface="Arial"/>
                <a:cs typeface="Arial"/>
              </a:rPr>
              <a:t>proporcional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temperatura </a:t>
            </a:r>
            <a:r>
              <a:rPr sz="2400" dirty="0">
                <a:latin typeface="Arial"/>
                <a:cs typeface="Arial"/>
              </a:rPr>
              <a:t>del aceite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5" dirty="0">
                <a:latin typeface="Arial"/>
                <a:cs typeface="Arial"/>
              </a:rPr>
              <a:t>dispositivo </a:t>
            </a:r>
            <a:r>
              <a:rPr sz="2400" spc="-5" dirty="0">
                <a:latin typeface="Arial"/>
                <a:cs typeface="Arial"/>
              </a:rPr>
              <a:t>mecánico o </a:t>
            </a:r>
            <a:r>
              <a:rPr sz="2400" dirty="0">
                <a:latin typeface="Arial"/>
                <a:cs typeface="Arial"/>
              </a:rPr>
              <a:t>electrónico que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procesa. </a:t>
            </a:r>
            <a:endParaRPr lang="es-AR" sz="2400" dirty="0" smtClean="0">
              <a:latin typeface="Arial"/>
              <a:cs typeface="Arial"/>
            </a:endParaRPr>
          </a:p>
          <a:p>
            <a:pPr marL="806427" marR="5080" indent="-342900" algn="just">
              <a:lnSpc>
                <a:spcPts val="2900"/>
              </a:lnSpc>
              <a:buFont typeface="Wingdings" panose="05000000000000000000" pitchFamily="2" charset="2"/>
              <a:buChar char="Ø"/>
            </a:pPr>
            <a:r>
              <a:rPr sz="2400" dirty="0" smtClean="0">
                <a:latin typeface="Arial"/>
                <a:cs typeface="Arial"/>
              </a:rPr>
              <a:t>Con </a:t>
            </a:r>
            <a:r>
              <a:rPr sz="2400" dirty="0">
                <a:latin typeface="Arial"/>
                <a:cs typeface="Arial"/>
              </a:rPr>
              <a:t>el valor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-5" dirty="0">
                <a:latin typeface="Arial"/>
                <a:cs typeface="Arial"/>
              </a:rPr>
              <a:t>temperatura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corriente que </a:t>
            </a:r>
            <a:r>
              <a:rPr sz="2400" spc="5" dirty="0">
                <a:latin typeface="Arial"/>
                <a:cs typeface="Arial"/>
              </a:rPr>
              <a:t> circula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5" dirty="0">
                <a:latin typeface="Arial"/>
                <a:cs typeface="Arial"/>
              </a:rPr>
              <a:t> los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calcula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temperatura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 </a:t>
            </a:r>
            <a:r>
              <a:rPr sz="2400" spc="5" dirty="0">
                <a:latin typeface="Arial"/>
                <a:cs typeface="Arial"/>
              </a:rPr>
              <a:t>indirecta. </a:t>
            </a:r>
            <a:r>
              <a:rPr sz="2400" spc="-5" dirty="0">
                <a:latin typeface="Arial"/>
                <a:cs typeface="Arial"/>
              </a:rPr>
              <a:t>Esta </a:t>
            </a:r>
            <a:r>
              <a:rPr sz="2400" dirty="0">
                <a:latin typeface="Arial"/>
                <a:cs typeface="Arial"/>
              </a:rPr>
              <a:t>ecuación para el </a:t>
            </a:r>
            <a:r>
              <a:rPr sz="2400" spc="5" dirty="0">
                <a:latin typeface="Arial"/>
                <a:cs typeface="Arial"/>
              </a:rPr>
              <a:t>calculo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temperatura es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suministrada por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fabricante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equipo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s-AR" sz="2400" spc="5" dirty="0" smtClean="0">
              <a:latin typeface="Arial"/>
              <a:cs typeface="Arial"/>
            </a:endParaRPr>
          </a:p>
          <a:p>
            <a:pPr marL="806427" indent="-342900" algn="just">
              <a:lnSpc>
                <a:spcPts val="2900"/>
              </a:lnSpc>
              <a:buFont typeface="Wingdings" panose="05000000000000000000" pitchFamily="2" charset="2"/>
              <a:buChar char="Ø"/>
            </a:pPr>
            <a:r>
              <a:rPr sz="2400" dirty="0" smtClean="0">
                <a:latin typeface="Arial"/>
                <a:cs typeface="Arial"/>
              </a:rPr>
              <a:t>Los</a:t>
            </a:r>
            <a:r>
              <a:rPr sz="2400" spc="38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3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3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fabricar</a:t>
            </a:r>
            <a:r>
              <a:rPr sz="2400" spc="4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395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refrigeración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forzada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(</a:t>
            </a:r>
            <a:r>
              <a:rPr sz="24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ONAF</a:t>
            </a:r>
            <a:r>
              <a:rPr sz="2400" spc="-5" dirty="0">
                <a:latin typeface="Arial"/>
                <a:cs typeface="Arial"/>
              </a:rPr>
              <a:t>),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sea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radiadores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ventiladores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bombas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 err="1" smtClean="0">
                <a:latin typeface="Arial"/>
                <a:cs typeface="Arial"/>
              </a:rPr>
              <a:t>circulación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aceite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natural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ONAN)</a:t>
            </a:r>
            <a:r>
              <a:rPr sz="2400" spc="-5" dirty="0">
                <a:latin typeface="Arial"/>
                <a:cs typeface="Arial"/>
              </a:rPr>
              <a:t>, o </a:t>
            </a:r>
            <a:r>
              <a:rPr sz="2400" dirty="0">
                <a:latin typeface="Arial"/>
                <a:cs typeface="Arial"/>
              </a:rPr>
              <a:t>sea </a:t>
            </a:r>
            <a:r>
              <a:rPr sz="2400" spc="5" dirty="0">
                <a:latin typeface="Arial"/>
                <a:cs typeface="Arial"/>
              </a:rPr>
              <a:t>solo </a:t>
            </a:r>
            <a:r>
              <a:rPr sz="2400" dirty="0">
                <a:latin typeface="Arial"/>
                <a:cs typeface="Arial"/>
              </a:rPr>
              <a:t>con radiadores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spc="5" dirty="0">
                <a:latin typeface="Arial"/>
                <a:cs typeface="Arial"/>
              </a:rPr>
              <a:t>sin ninguna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ayuda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mecánica.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ts val="2900"/>
              </a:lnSpc>
              <a:spcBef>
                <a:spcPts val="11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30200" y="5486400"/>
            <a:ext cx="10439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27" marR="7620" algn="just">
              <a:lnSpc>
                <a:spcPts val="2400"/>
              </a:lnSpc>
            </a:pPr>
            <a:r>
              <a:rPr lang="es-AR" sz="2000" spc="-11" dirty="0">
                <a:latin typeface="Arial"/>
                <a:cs typeface="Arial"/>
              </a:rPr>
              <a:t>El</a:t>
            </a:r>
            <a:r>
              <a:rPr lang="es-AR" sz="2000" spc="24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equipo</a:t>
            </a:r>
            <a:r>
              <a:rPr lang="es-AR" sz="2000" spc="22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225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monitoreo</a:t>
            </a:r>
            <a:r>
              <a:rPr lang="es-AR" sz="2000" spc="22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20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spc="200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debe</a:t>
            </a:r>
            <a:r>
              <a:rPr lang="es-AR" sz="2000" spc="204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realizar</a:t>
            </a:r>
            <a:r>
              <a:rPr lang="es-AR" sz="2000" spc="20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las</a:t>
            </a:r>
            <a:r>
              <a:rPr lang="es-AR" sz="2000" spc="19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siguientes </a:t>
            </a:r>
            <a:r>
              <a:rPr lang="es-AR" sz="2000" spc="-320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operaciones</a:t>
            </a:r>
            <a:r>
              <a:rPr lang="es-AR" sz="2000" spc="-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en</a:t>
            </a:r>
            <a:r>
              <a:rPr lang="es-AR" sz="2000" spc="5" dirty="0">
                <a:latin typeface="Arial"/>
                <a:cs typeface="Arial"/>
              </a:rPr>
              <a:t> equipos</a:t>
            </a:r>
            <a:r>
              <a:rPr lang="es-AR" sz="2000" dirty="0">
                <a:latin typeface="Arial"/>
                <a:cs typeface="Arial"/>
              </a:rPr>
              <a:t> de</a:t>
            </a:r>
            <a:r>
              <a:rPr lang="es-AR" sz="2000" spc="5" dirty="0">
                <a:latin typeface="Arial"/>
                <a:cs typeface="Arial"/>
              </a:rPr>
              <a:t> refrigeración</a:t>
            </a:r>
            <a:r>
              <a:rPr lang="es-AR" sz="2000" spc="15" dirty="0">
                <a:latin typeface="Arial"/>
                <a:cs typeface="Arial"/>
              </a:rPr>
              <a:t> </a:t>
            </a:r>
            <a:r>
              <a:rPr lang="es-AR"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ONAF</a:t>
            </a:r>
            <a:r>
              <a:rPr lang="es-AR" sz="2000" spc="-5" dirty="0">
                <a:latin typeface="Arial"/>
                <a:cs typeface="Arial"/>
              </a:rPr>
              <a:t>:</a:t>
            </a:r>
            <a:endParaRPr lang="es-AR" sz="2000" dirty="0">
              <a:latin typeface="Arial"/>
              <a:cs typeface="Arial"/>
            </a:endParaRPr>
          </a:p>
          <a:p>
            <a:pPr marL="927054" lvl="1" indent="-228589" algn="just">
              <a:lnSpc>
                <a:spcPts val="2400"/>
              </a:lnSpc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lang="es-AR" sz="2000" dirty="0">
                <a:latin typeface="Arial"/>
                <a:cs typeface="Arial"/>
              </a:rPr>
              <a:t>Cuando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spc="44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7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aceite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devanados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alcanza</a:t>
            </a:r>
            <a:r>
              <a:rPr lang="es-AR" sz="2000" spc="3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 </a:t>
            </a:r>
            <a:r>
              <a:rPr lang="es-AR" sz="2000" dirty="0">
                <a:latin typeface="Arial"/>
                <a:cs typeface="Arial"/>
              </a:rPr>
              <a:t>65</a:t>
            </a:r>
            <a:r>
              <a:rPr lang="es-AR" sz="2000" spc="13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oC</a:t>
            </a:r>
            <a:r>
              <a:rPr lang="es-AR" sz="2000" spc="12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debe</a:t>
            </a:r>
            <a:r>
              <a:rPr lang="es-AR" sz="2000" spc="13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ordenar</a:t>
            </a:r>
            <a:r>
              <a:rPr lang="es-AR" sz="2000" spc="13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15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arranque</a:t>
            </a:r>
            <a:r>
              <a:rPr lang="es-AR" sz="2000" spc="13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13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13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primera</a:t>
            </a:r>
            <a:r>
              <a:rPr lang="es-AR" sz="2000" spc="11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etapa</a:t>
            </a:r>
            <a:r>
              <a:rPr lang="es-AR" sz="2000" spc="1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 </a:t>
            </a:r>
            <a:r>
              <a:rPr lang="es-AR" sz="2000" spc="-32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refrigeración</a:t>
            </a:r>
            <a:r>
              <a:rPr lang="es-AR" sz="200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(ventiladores</a:t>
            </a:r>
            <a:r>
              <a:rPr lang="es-AR" sz="200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)</a:t>
            </a:r>
            <a:endParaRPr lang="es-AR" sz="2000" dirty="0">
              <a:latin typeface="Arial"/>
              <a:cs typeface="Arial"/>
            </a:endParaRPr>
          </a:p>
          <a:p>
            <a:pPr marL="927054" lvl="1" indent="-228589" algn="just">
              <a:lnSpc>
                <a:spcPts val="2400"/>
              </a:lnSpc>
              <a:buFont typeface="Courier New"/>
              <a:buChar char="o"/>
              <a:tabLst>
                <a:tab pos="926420" algn="l"/>
                <a:tab pos="927054" algn="l"/>
              </a:tabLst>
            </a:pPr>
            <a:r>
              <a:rPr lang="es-AR" sz="2000" dirty="0">
                <a:latin typeface="Arial"/>
                <a:cs typeface="Arial"/>
              </a:rPr>
              <a:t>Cuando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spc="44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7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aceite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devanados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alcanza</a:t>
            </a:r>
            <a:r>
              <a:rPr lang="es-AR" sz="2000" spc="3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 </a:t>
            </a:r>
            <a:r>
              <a:rPr lang="es-AR" sz="2000" dirty="0">
                <a:latin typeface="Arial"/>
                <a:cs typeface="Arial"/>
              </a:rPr>
              <a:t>85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oC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debe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ordenar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arranque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5" dirty="0">
                <a:latin typeface="Arial"/>
                <a:cs typeface="Arial"/>
              </a:rPr>
              <a:t> la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segunda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etapa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 </a:t>
            </a:r>
            <a:r>
              <a:rPr lang="es-AR" sz="2000" spc="5" dirty="0">
                <a:latin typeface="Arial"/>
                <a:cs typeface="Arial"/>
              </a:rPr>
              <a:t> refrigeración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(segundo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grupo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5" dirty="0">
                <a:latin typeface="Arial"/>
                <a:cs typeface="Arial"/>
              </a:rPr>
              <a:t> ventiladores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o</a:t>
            </a:r>
            <a:r>
              <a:rPr lang="es-AR" sz="200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bombas</a:t>
            </a:r>
            <a:r>
              <a:rPr lang="es-AR" sz="2000" dirty="0">
                <a:latin typeface="Arial"/>
                <a:cs typeface="Arial"/>
              </a:rPr>
              <a:t> de </a:t>
            </a:r>
            <a:r>
              <a:rPr lang="es-AR" sz="2000" spc="5" dirty="0">
                <a:latin typeface="Arial"/>
                <a:cs typeface="Arial"/>
              </a:rPr>
              <a:t> circulación</a:t>
            </a:r>
            <a:r>
              <a:rPr lang="es-AR" sz="2000" dirty="0">
                <a:latin typeface="Arial"/>
                <a:cs typeface="Arial"/>
              </a:rPr>
              <a:t> forzada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20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aceite)</a:t>
            </a:r>
          </a:p>
          <a:p>
            <a:pPr marL="927054" lvl="1" indent="-228589" algn="just">
              <a:lnSpc>
                <a:spcPts val="2400"/>
              </a:lnSpc>
              <a:buFont typeface="Courier New"/>
              <a:buChar char="o"/>
              <a:tabLst>
                <a:tab pos="927054" algn="l"/>
              </a:tabLst>
            </a:pPr>
            <a:r>
              <a:rPr lang="es-AR" sz="2000" dirty="0">
                <a:latin typeface="Arial"/>
                <a:cs typeface="Arial"/>
              </a:rPr>
              <a:t>Cuando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spc="44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7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aceite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o</a:t>
            </a:r>
            <a:r>
              <a:rPr lang="es-AR" sz="2000" spc="7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devanados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alcanza</a:t>
            </a:r>
            <a:r>
              <a:rPr lang="es-AR" sz="2000" spc="3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 </a:t>
            </a:r>
            <a:r>
              <a:rPr lang="es-AR" sz="2000" dirty="0">
                <a:latin typeface="Arial"/>
                <a:cs typeface="Arial"/>
              </a:rPr>
              <a:t>95 </a:t>
            </a:r>
            <a:r>
              <a:rPr lang="es-AR" sz="2000" dirty="0" err="1">
                <a:latin typeface="Arial"/>
                <a:cs typeface="Arial"/>
              </a:rPr>
              <a:t>oC</a:t>
            </a:r>
            <a:r>
              <a:rPr lang="es-AR" sz="2000" dirty="0">
                <a:latin typeface="Arial"/>
                <a:cs typeface="Arial"/>
              </a:rPr>
              <a:t> debe activar una </a:t>
            </a:r>
            <a:r>
              <a:rPr lang="es-AR" sz="2000" spc="-5" dirty="0">
                <a:latin typeface="Arial"/>
                <a:cs typeface="Arial"/>
              </a:rPr>
              <a:t>alarma </a:t>
            </a:r>
            <a:r>
              <a:rPr lang="es-AR" sz="2000" dirty="0">
                <a:latin typeface="Arial"/>
                <a:cs typeface="Arial"/>
              </a:rPr>
              <a:t>que </a:t>
            </a:r>
            <a:r>
              <a:rPr lang="es-AR" sz="2000" spc="5" dirty="0">
                <a:latin typeface="Arial"/>
                <a:cs typeface="Arial"/>
              </a:rPr>
              <a:t>indica </a:t>
            </a:r>
            <a:r>
              <a:rPr lang="es-AR" sz="2000" dirty="0">
                <a:latin typeface="Arial"/>
                <a:cs typeface="Arial"/>
              </a:rPr>
              <a:t>que el </a:t>
            </a:r>
            <a:r>
              <a:rPr lang="es-AR" sz="2000" spc="5" dirty="0">
                <a:latin typeface="Arial"/>
                <a:cs typeface="Arial"/>
              </a:rPr>
              <a:t>equipo </a:t>
            </a:r>
            <a:r>
              <a:rPr lang="es-AR" sz="2000" dirty="0">
                <a:latin typeface="Arial"/>
                <a:cs typeface="Arial"/>
              </a:rPr>
              <a:t>tiene 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problemas</a:t>
            </a:r>
            <a:r>
              <a:rPr lang="es-AR" sz="2000" dirty="0">
                <a:latin typeface="Arial"/>
                <a:cs typeface="Arial"/>
              </a:rPr>
              <a:t> de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dirty="0">
                <a:latin typeface="Arial"/>
                <a:cs typeface="Arial"/>
              </a:rPr>
              <a:t> de aceite </a:t>
            </a:r>
            <a:r>
              <a:rPr lang="es-AR" sz="2000" spc="-5" dirty="0">
                <a:latin typeface="Arial"/>
                <a:cs typeface="Arial"/>
              </a:rPr>
              <a:t>o </a:t>
            </a:r>
            <a:r>
              <a:rPr lang="es-AR" sz="2000" dirty="0">
                <a:latin typeface="Arial"/>
                <a:cs typeface="Arial"/>
              </a:rPr>
              <a:t>devanados </a:t>
            </a:r>
            <a:r>
              <a:rPr lang="es-AR" sz="2000" spc="-5" dirty="0">
                <a:latin typeface="Arial"/>
                <a:cs typeface="Arial"/>
              </a:rPr>
              <a:t>y </a:t>
            </a:r>
            <a:r>
              <a:rPr lang="es-AR" sz="2000" dirty="0">
                <a:latin typeface="Arial"/>
                <a:cs typeface="Arial"/>
              </a:rPr>
              <a:t>que </a:t>
            </a:r>
            <a:r>
              <a:rPr lang="es-AR" sz="2000" spc="-5" dirty="0">
                <a:latin typeface="Arial"/>
                <a:cs typeface="Arial"/>
              </a:rPr>
              <a:t>se </a:t>
            </a:r>
            <a:r>
              <a:rPr lang="es-AR" sz="2000" dirty="0">
                <a:latin typeface="Arial"/>
                <a:cs typeface="Arial"/>
              </a:rPr>
              <a:t> deben </a:t>
            </a:r>
            <a:r>
              <a:rPr lang="es-AR" sz="2000" spc="-11" dirty="0">
                <a:latin typeface="Arial"/>
                <a:cs typeface="Arial"/>
              </a:rPr>
              <a:t>tomar </a:t>
            </a:r>
            <a:r>
              <a:rPr lang="es-AR" sz="2000" dirty="0">
                <a:latin typeface="Arial"/>
                <a:cs typeface="Arial"/>
              </a:rPr>
              <a:t>acciones correctivas </a:t>
            </a:r>
            <a:r>
              <a:rPr lang="es-AR" sz="2000" spc="-5" dirty="0">
                <a:latin typeface="Arial"/>
                <a:cs typeface="Arial"/>
              </a:rPr>
              <a:t>( </a:t>
            </a:r>
            <a:r>
              <a:rPr lang="es-AR" sz="2000" dirty="0">
                <a:latin typeface="Arial"/>
                <a:cs typeface="Arial"/>
              </a:rPr>
              <a:t>disminuir </a:t>
            </a:r>
            <a:r>
              <a:rPr lang="es-AR" sz="2000" spc="5" dirty="0">
                <a:latin typeface="Arial"/>
                <a:cs typeface="Arial"/>
              </a:rPr>
              <a:t>la </a:t>
            </a:r>
            <a:r>
              <a:rPr lang="es-AR" sz="2000" dirty="0">
                <a:latin typeface="Arial"/>
                <a:cs typeface="Arial"/>
              </a:rPr>
              <a:t>carga, revisar </a:t>
            </a:r>
            <a:r>
              <a:rPr lang="es-AR" sz="2000" spc="5" dirty="0">
                <a:latin typeface="Arial"/>
                <a:cs typeface="Arial"/>
              </a:rPr>
              <a:t> los</a:t>
            </a:r>
            <a:r>
              <a:rPr lang="es-AR" sz="2000" spc="33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sistemas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5" dirty="0">
                <a:latin typeface="Arial"/>
                <a:cs typeface="Arial"/>
              </a:rPr>
              <a:t> refrigeración)</a:t>
            </a:r>
            <a:endParaRPr lang="es-AR" sz="2000" dirty="0">
              <a:latin typeface="Arial"/>
              <a:cs typeface="Arial"/>
            </a:endParaRPr>
          </a:p>
          <a:p>
            <a:pPr marL="927054" lvl="1" indent="-228589" algn="just">
              <a:lnSpc>
                <a:spcPts val="2400"/>
              </a:lnSpc>
              <a:buFont typeface="Courier New"/>
              <a:buChar char="o"/>
              <a:tabLst>
                <a:tab pos="927054" algn="l"/>
              </a:tabLst>
            </a:pPr>
            <a:r>
              <a:rPr lang="es-AR" sz="2000" dirty="0">
                <a:latin typeface="Arial"/>
                <a:cs typeface="Arial"/>
              </a:rPr>
              <a:t>Cuando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temperatura</a:t>
            </a:r>
            <a:r>
              <a:rPr lang="es-AR" sz="2000" spc="45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7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aceite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o</a:t>
            </a:r>
            <a:r>
              <a:rPr lang="es-AR" sz="2000" spc="6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devanados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alcanza</a:t>
            </a:r>
            <a:r>
              <a:rPr lang="es-AR" sz="2000" spc="3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los </a:t>
            </a:r>
            <a:r>
              <a:rPr lang="es-AR" sz="2000" dirty="0">
                <a:latin typeface="Arial"/>
                <a:cs typeface="Arial"/>
              </a:rPr>
              <a:t>105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oC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debe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ordenar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disparo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interruptor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asociado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al </a:t>
            </a:r>
            <a:r>
              <a:rPr lang="es-AR" sz="2000" spc="-320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transformador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para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evitar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un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daño</a:t>
            </a:r>
            <a:r>
              <a:rPr lang="es-AR" sz="2000" spc="5" dirty="0">
                <a:latin typeface="Arial"/>
                <a:cs typeface="Arial"/>
              </a:rPr>
              <a:t> irreversible </a:t>
            </a:r>
            <a:r>
              <a:rPr lang="es-AR" sz="2000" dirty="0">
                <a:latin typeface="Arial"/>
                <a:cs typeface="Arial"/>
              </a:rPr>
              <a:t>en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25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equipo.</a:t>
            </a:r>
            <a:endParaRPr lang="es-AR" sz="2000" dirty="0">
              <a:latin typeface="Arial"/>
              <a:cs typeface="Arial"/>
            </a:endParaRP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93600" y="5932314"/>
            <a:ext cx="4343400" cy="359268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63600" y="838200"/>
            <a:ext cx="34477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>
              <a:spcBef>
                <a:spcPts val="10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Relé</a:t>
            </a:r>
            <a:r>
              <a:rPr sz="2400" b="1" spc="-7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Buchholz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9400" y="1524000"/>
            <a:ext cx="4952999" cy="4495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1200" y="6019800"/>
            <a:ext cx="16453853" cy="301364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r>
              <a:rPr sz="2400" spc="-11" dirty="0">
                <a:latin typeface="Arial"/>
                <a:cs typeface="Arial"/>
              </a:rPr>
              <a:t>Es </a:t>
            </a:r>
            <a:r>
              <a:rPr sz="2400" dirty="0">
                <a:latin typeface="Arial"/>
                <a:cs typeface="Arial"/>
              </a:rPr>
              <a:t>un </a:t>
            </a:r>
            <a:r>
              <a:rPr sz="2400" spc="5" dirty="0">
                <a:latin typeface="Arial"/>
                <a:cs typeface="Arial"/>
              </a:rPr>
              <a:t>dispositivo </a:t>
            </a:r>
            <a:r>
              <a:rPr sz="2400" spc="-5" dirty="0">
                <a:latin typeface="Arial"/>
                <a:cs typeface="Arial"/>
              </a:rPr>
              <a:t>mecánico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5" dirty="0">
                <a:latin typeface="Arial"/>
                <a:cs typeface="Arial"/>
              </a:rPr>
              <a:t>instala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tubería que comunica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 aceite del tanque </a:t>
            </a:r>
            <a:r>
              <a:rPr sz="2400" spc="5" dirty="0">
                <a:latin typeface="Arial"/>
                <a:cs typeface="Arial"/>
              </a:rPr>
              <a:t>principal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el tanque conservador. </a:t>
            </a:r>
            <a:r>
              <a:rPr sz="2400" spc="-11" dirty="0">
                <a:latin typeface="Arial"/>
                <a:cs typeface="Arial"/>
              </a:rPr>
              <a:t>Su </a:t>
            </a:r>
            <a:r>
              <a:rPr sz="2400" dirty="0">
                <a:latin typeface="Arial"/>
                <a:cs typeface="Arial"/>
              </a:rPr>
              <a:t>función es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detectar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burbujas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 presentes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aceite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operación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indica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hay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gases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disueltos</a:t>
            </a:r>
            <a:r>
              <a:rPr sz="2400" spc="7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el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aceite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estos pueden ser producto de descargas parciales(arco entre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espiras). </a:t>
            </a:r>
            <a:r>
              <a:rPr sz="2400" spc="-5" dirty="0">
                <a:latin typeface="Arial"/>
                <a:cs typeface="Arial"/>
              </a:rPr>
              <a:t>Esta </a:t>
            </a:r>
            <a:r>
              <a:rPr sz="2400" spc="5" dirty="0">
                <a:latin typeface="Arial"/>
                <a:cs typeface="Arial"/>
              </a:rPr>
              <a:t>condición </a:t>
            </a:r>
            <a:r>
              <a:rPr sz="2400" dirty="0">
                <a:latin typeface="Arial"/>
                <a:cs typeface="Arial"/>
              </a:rPr>
              <a:t>es </a:t>
            </a:r>
            <a:r>
              <a:rPr sz="2400" spc="-11" dirty="0">
                <a:latin typeface="Arial"/>
                <a:cs typeface="Arial"/>
              </a:rPr>
              <a:t>sumamente </a:t>
            </a:r>
            <a:r>
              <a:rPr sz="2400" dirty="0">
                <a:latin typeface="Arial"/>
                <a:cs typeface="Arial"/>
              </a:rPr>
              <a:t>grave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pone en riesgo </a:t>
            </a:r>
            <a:r>
              <a:rPr sz="2400" spc="5" dirty="0">
                <a:latin typeface="Arial"/>
                <a:cs typeface="Arial"/>
              </a:rPr>
              <a:t>la vida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útil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5" dirty="0" err="1">
                <a:latin typeface="Arial"/>
                <a:cs typeface="Arial"/>
              </a:rPr>
              <a:t>equipo</a:t>
            </a:r>
            <a:r>
              <a:rPr sz="2400" spc="5" dirty="0" smtClean="0">
                <a:latin typeface="Arial"/>
                <a:cs typeface="Arial"/>
              </a:rPr>
              <a:t>.</a:t>
            </a:r>
            <a:endParaRPr lang="es-AR" sz="2400" spc="5" dirty="0" smtClean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Cuando</a:t>
            </a:r>
            <a:r>
              <a:rPr sz="2400" spc="62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62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presentan</a:t>
            </a:r>
            <a:r>
              <a:rPr sz="2400" spc="62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movimientos</a:t>
            </a:r>
            <a:r>
              <a:rPr sz="2400" spc="62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telúricos </a:t>
            </a:r>
            <a:r>
              <a:rPr sz="2400" spc="2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6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posible </a:t>
            </a:r>
            <a:r>
              <a:rPr sz="2400" spc="26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que</a:t>
            </a:r>
            <a:r>
              <a:rPr sz="2400" spc="605" dirty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"/>
                <a:cs typeface="Arial"/>
              </a:rPr>
              <a:t>la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protección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actúe por que aparecen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burbujas </a:t>
            </a:r>
            <a:r>
              <a:rPr sz="2400" dirty="0">
                <a:latin typeface="Arial"/>
                <a:cs typeface="Arial"/>
              </a:rPr>
              <a:t>producto del </a:t>
            </a:r>
            <a:r>
              <a:rPr sz="2400" spc="-5" dirty="0">
                <a:latin typeface="Arial"/>
                <a:cs typeface="Arial"/>
              </a:rPr>
              <a:t>movimiento </a:t>
            </a:r>
            <a:r>
              <a:rPr sz="2400" dirty="0">
                <a:latin typeface="Arial"/>
                <a:cs typeface="Arial"/>
              </a:rPr>
              <a:t> del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533400"/>
            <a:ext cx="16916400" cy="3770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1289" algn="l"/>
              </a:tabLst>
            </a:pPr>
            <a:r>
              <a:rPr sz="2400" b="1" dirty="0">
                <a:latin typeface="Arial"/>
                <a:cs typeface="Arial"/>
              </a:rPr>
              <a:t>Relé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Sobre </a:t>
            </a:r>
            <a:r>
              <a:rPr sz="2400" b="1" spc="-5" dirty="0" err="1">
                <a:latin typeface="Arial"/>
                <a:cs typeface="Arial"/>
              </a:rPr>
              <a:t>presión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s-AR" sz="2400" spc="-5" dirty="0" smtClean="0">
              <a:latin typeface="Arial"/>
              <a:cs typeface="Arial"/>
            </a:endParaRPr>
          </a:p>
          <a:p>
            <a:pPr marL="241289" indent="-228589" algn="just">
              <a:spcBef>
                <a:spcPts val="100"/>
              </a:spcBef>
              <a:buFont typeface="Symbol"/>
              <a:buChar char=""/>
              <a:tabLst>
                <a:tab pos="241289" algn="l"/>
              </a:tabLst>
            </a:pPr>
            <a:endParaRPr sz="2400" dirty="0">
              <a:latin typeface="Arial"/>
              <a:cs typeface="Arial"/>
            </a:endParaRPr>
          </a:p>
          <a:p>
            <a:pPr marL="241289" marR="5715" algn="just">
              <a:spcBef>
                <a:spcPts val="60"/>
              </a:spcBef>
            </a:pPr>
            <a:r>
              <a:rPr sz="2400" spc="-11" dirty="0">
                <a:latin typeface="Arial"/>
                <a:cs typeface="Arial"/>
              </a:rPr>
              <a:t>Es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dispositivo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mecánico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instalado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superior</a:t>
            </a:r>
            <a:r>
              <a:rPr sz="2400" spc="3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tanque </a:t>
            </a:r>
            <a:r>
              <a:rPr sz="2400" spc="5" dirty="0">
                <a:latin typeface="Arial"/>
                <a:cs typeface="Arial"/>
              </a:rPr>
              <a:t>principal. </a:t>
            </a:r>
            <a:r>
              <a:rPr sz="2400" spc="-11" dirty="0">
                <a:latin typeface="Arial"/>
                <a:cs typeface="Arial"/>
              </a:rPr>
              <a:t>Su </a:t>
            </a:r>
            <a:r>
              <a:rPr sz="2400" dirty="0">
                <a:latin typeface="Arial"/>
                <a:cs typeface="Arial"/>
              </a:rPr>
              <a:t>función es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aliviar las </a:t>
            </a:r>
            <a:r>
              <a:rPr sz="2400" dirty="0">
                <a:latin typeface="Arial"/>
                <a:cs typeface="Arial"/>
              </a:rPr>
              <a:t>presiones internas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aceite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241289" marR="5715" algn="just">
              <a:spcBef>
                <a:spcPts val="60"/>
              </a:spcBef>
            </a:pPr>
            <a:endParaRPr sz="2400" dirty="0">
              <a:latin typeface="Arial"/>
              <a:cs typeface="Arial"/>
            </a:endParaRPr>
          </a:p>
          <a:p>
            <a:pPr marL="241289" algn="just"/>
            <a:r>
              <a:rPr sz="2400" spc="-5" dirty="0">
                <a:latin typeface="Arial"/>
                <a:cs typeface="Arial"/>
              </a:rPr>
              <a:t>Estas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altas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presiones</a:t>
            </a:r>
            <a:r>
              <a:rPr sz="2400" spc="3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producida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corto</a:t>
            </a:r>
            <a:r>
              <a:rPr sz="2400" spc="5" dirty="0">
                <a:latin typeface="Arial"/>
                <a:cs typeface="Arial"/>
              </a:rPr>
              <a:t> circuitos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si</a:t>
            </a:r>
            <a:r>
              <a:rPr lang="es-AR" sz="2400" spc="-5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no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evacuadas 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explotar.</a:t>
            </a:r>
          </a:p>
          <a:p>
            <a:pPr marL="241289" marR="5080" algn="just">
              <a:spcBef>
                <a:spcPts val="55"/>
              </a:spcBef>
            </a:pPr>
            <a:r>
              <a:rPr sz="2400" dirty="0">
                <a:latin typeface="Arial"/>
                <a:cs typeface="Arial"/>
              </a:rPr>
              <a:t>Cuando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este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relé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actúa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libera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caliente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grandes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presiones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señaliza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bandera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forma</a:t>
            </a:r>
            <a:r>
              <a:rPr sz="2400" spc="3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vertical. </a:t>
            </a: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3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 </a:t>
            </a:r>
            <a:r>
              <a:rPr sz="2400" spc="-5" dirty="0">
                <a:latin typeface="Arial"/>
                <a:cs typeface="Arial"/>
              </a:rPr>
              <a:t>rearmarse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manual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s-AR" sz="2400" spc="-5" dirty="0" smtClean="0">
              <a:latin typeface="Arial"/>
              <a:cs typeface="Arial"/>
            </a:endParaRPr>
          </a:p>
          <a:p>
            <a:pPr marL="241289" marR="5080" algn="just">
              <a:spcBef>
                <a:spcPts val="55"/>
              </a:spcBef>
            </a:pPr>
            <a:endParaRPr sz="2400" dirty="0">
              <a:latin typeface="Arial"/>
              <a:cs typeface="Arial"/>
            </a:endParaRPr>
          </a:p>
          <a:p>
            <a:pPr marL="241289" algn="just"/>
            <a:r>
              <a:rPr sz="2400" dirty="0">
                <a:latin typeface="Arial"/>
                <a:cs typeface="Arial"/>
              </a:rPr>
              <a:t>Cuando</a:t>
            </a:r>
            <a:r>
              <a:rPr sz="2400" spc="40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3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presentan</a:t>
            </a:r>
            <a:r>
              <a:rPr sz="2400" spc="39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movimientos</a:t>
            </a:r>
            <a:r>
              <a:rPr sz="2400" spc="38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telúricos 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38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posible </a:t>
            </a:r>
            <a:r>
              <a:rPr sz="2400" spc="51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que</a:t>
            </a:r>
            <a:r>
              <a:rPr sz="2400" spc="385" dirty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"/>
                <a:cs typeface="Arial"/>
              </a:rPr>
              <a:t>la</a:t>
            </a:r>
            <a:r>
              <a:rPr lang="es-AR" sz="2400" spc="5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protección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actúe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movimiento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aceite.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2800" y="4953000"/>
            <a:ext cx="4953000" cy="3657600"/>
          </a:xfrm>
          <a:prstGeom prst="rect">
            <a:avLst/>
          </a:prstGeom>
        </p:spPr>
      </p:pic>
      <p:pic>
        <p:nvPicPr>
          <p:cNvPr id="4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7600" y="4838700"/>
            <a:ext cx="49530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685800"/>
            <a:ext cx="452069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289" indent="-228589">
              <a:spcBef>
                <a:spcPts val="10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400" b="1" dirty="0">
                <a:latin typeface="Arial"/>
                <a:cs typeface="Arial"/>
              </a:rPr>
              <a:t>Protección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Diferencial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3347" y="1295400"/>
            <a:ext cx="3383253" cy="2667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7265" y="4343400"/>
            <a:ext cx="16421354" cy="189282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r>
              <a:rPr sz="2400" spc="-5" dirty="0">
                <a:latin typeface="Arial"/>
                <a:cs typeface="Arial"/>
              </a:rPr>
              <a:t>Esta </a:t>
            </a:r>
            <a:r>
              <a:rPr sz="2400" dirty="0">
                <a:latin typeface="Arial"/>
                <a:cs typeface="Arial"/>
              </a:rPr>
              <a:t>es una protección </a:t>
            </a:r>
            <a:r>
              <a:rPr sz="2400" spc="5" dirty="0">
                <a:latin typeface="Arial"/>
                <a:cs typeface="Arial"/>
              </a:rPr>
              <a:t>electrica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encarga de supervisar </a:t>
            </a:r>
            <a:r>
              <a:rPr sz="2400" spc="5" dirty="0">
                <a:latin typeface="Arial"/>
                <a:cs typeface="Arial"/>
              </a:rPr>
              <a:t>las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corrientes que </a:t>
            </a:r>
            <a:r>
              <a:rPr sz="2400" spc="5" dirty="0">
                <a:latin typeface="Arial"/>
                <a:cs typeface="Arial"/>
              </a:rPr>
              <a:t>circulan </a:t>
            </a:r>
            <a:r>
              <a:rPr sz="2400" dirty="0">
                <a:latin typeface="Arial"/>
                <a:cs typeface="Arial"/>
              </a:rPr>
              <a:t>por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devanados del </a:t>
            </a:r>
            <a:r>
              <a:rPr sz="2400" spc="-5" dirty="0">
                <a:latin typeface="Arial"/>
                <a:cs typeface="Arial"/>
              </a:rPr>
              <a:t>transformador,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suma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estas corrientes debe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cero</a:t>
            </a:r>
            <a:r>
              <a:rPr sz="2400" dirty="0" smtClean="0">
                <a:latin typeface="Arial"/>
                <a:cs typeface="Arial"/>
              </a:rPr>
              <a:t>.</a:t>
            </a:r>
            <a:endParaRPr lang="es-AR" sz="2400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160"/>
              </a:spcBef>
              <a:buFont typeface="Wingdings" panose="05000000000000000000" pitchFamily="2" charset="2"/>
              <a:buChar char="q"/>
            </a:pPr>
            <a:endParaRPr sz="2400" dirty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q"/>
            </a:pPr>
            <a:r>
              <a:rPr sz="2400" dirty="0">
                <a:latin typeface="Arial"/>
                <a:cs typeface="Arial"/>
              </a:rPr>
              <a:t>Cuando</a:t>
            </a:r>
            <a:r>
              <a:rPr sz="2400" spc="3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falla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alguno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los </a:t>
            </a:r>
            <a:r>
              <a:rPr sz="2400" dirty="0" err="1">
                <a:latin typeface="Arial"/>
                <a:cs typeface="Arial"/>
              </a:rPr>
              <a:t>devanados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aparece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un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desbalance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el</a:t>
            </a:r>
            <a:r>
              <a:rPr sz="2400" spc="5" dirty="0">
                <a:latin typeface="Arial"/>
                <a:cs typeface="Arial"/>
              </a:rPr>
              <a:t> relé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actúa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ordenando</a:t>
            </a:r>
            <a:r>
              <a:rPr sz="2400" spc="5" dirty="0">
                <a:latin typeface="Arial"/>
                <a:cs typeface="Arial"/>
              </a:rPr>
              <a:t> 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desconexión del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5223" y="3761232"/>
            <a:ext cx="43180" cy="15240"/>
          </a:xfrm>
          <a:custGeom>
            <a:avLst/>
            <a:gdLst/>
            <a:ahLst/>
            <a:cxnLst/>
            <a:rect l="l" t="t" r="r" b="b"/>
            <a:pathLst>
              <a:path w="43179" h="15239">
                <a:moveTo>
                  <a:pt x="42672" y="0"/>
                </a:moveTo>
                <a:lnTo>
                  <a:pt x="0" y="0"/>
                </a:lnTo>
                <a:lnTo>
                  <a:pt x="0" y="15239"/>
                </a:lnTo>
                <a:lnTo>
                  <a:pt x="42672" y="15239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1200" y="304800"/>
            <a:ext cx="16535400" cy="100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4" algn="ctr">
              <a:spcBef>
                <a:spcPts val="100"/>
              </a:spcBef>
            </a:pP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TENSIÓN- </a:t>
            </a:r>
            <a:r>
              <a:rPr sz="28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PT</a:t>
            </a:r>
            <a:endParaRPr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251" dirty="0">
              <a:latin typeface="Arial"/>
              <a:cs typeface="Arial"/>
            </a:endParaRPr>
          </a:p>
          <a:p>
            <a:pPr marL="355600" marR="379712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Los Transformadores de </a:t>
            </a:r>
            <a:r>
              <a:rPr sz="2000" spc="5" dirty="0">
                <a:latin typeface="Arial"/>
                <a:cs typeface="Arial"/>
              </a:rPr>
              <a:t>Tensión </a:t>
            </a:r>
            <a:r>
              <a:rPr sz="2000" dirty="0">
                <a:latin typeface="Arial"/>
                <a:cs typeface="Arial"/>
              </a:rPr>
              <a:t>son </a:t>
            </a:r>
            <a:r>
              <a:rPr sz="2000" spc="-5" dirty="0">
                <a:latin typeface="Arial"/>
                <a:cs typeface="Arial"/>
              </a:rPr>
              <a:t>elementos </a:t>
            </a:r>
            <a:r>
              <a:rPr sz="2000" dirty="0">
                <a:latin typeface="Arial"/>
                <a:cs typeface="Arial"/>
              </a:rPr>
              <a:t>fundamentales para el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esquema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 </a:t>
            </a:r>
            <a:r>
              <a:rPr sz="2000" spc="5" dirty="0" err="1">
                <a:latin typeface="Arial"/>
                <a:cs typeface="Arial"/>
              </a:rPr>
              <a:t>electrica</a:t>
            </a:r>
            <a:r>
              <a:rPr sz="2000" spc="5" dirty="0" smtClean="0">
                <a:latin typeface="Arial"/>
                <a:cs typeface="Arial"/>
              </a:rPr>
              <a:t>.</a:t>
            </a:r>
            <a:endParaRPr lang="es-AR" sz="2000" spc="5" dirty="0" smtClean="0">
              <a:latin typeface="Arial"/>
              <a:cs typeface="Arial"/>
            </a:endParaRPr>
          </a:p>
          <a:p>
            <a:pPr marL="355600" marR="379712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spc="-5" dirty="0">
                <a:latin typeface="Arial"/>
                <a:cs typeface="Arial"/>
              </a:rPr>
              <a:t>Estos</a:t>
            </a:r>
            <a:r>
              <a:rPr sz="2000" spc="3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manera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segura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confiable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voltaje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las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barras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colectoras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derivaciones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circuitos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otros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subestaciones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Hay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recordar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niveles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presentes 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5" dirty="0" err="1" smtClean="0">
                <a:latin typeface="Arial"/>
                <a:cs typeface="Arial"/>
              </a:rPr>
              <a:t>las</a:t>
            </a:r>
            <a:r>
              <a:rPr lang="es-AR" sz="2000" spc="5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subestaciones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-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13,2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kv,</a:t>
            </a:r>
            <a:r>
              <a:rPr sz="2000" dirty="0">
                <a:latin typeface="Arial"/>
                <a:cs typeface="Arial"/>
              </a:rPr>
              <a:t> 34,5,kv,115,kv,</a:t>
            </a:r>
            <a:r>
              <a:rPr sz="2000" spc="5" dirty="0">
                <a:latin typeface="Arial"/>
                <a:cs typeface="Arial"/>
              </a:rPr>
              <a:t> 230 </a:t>
            </a:r>
            <a:r>
              <a:rPr sz="2000" spc="-5" dirty="0">
                <a:latin typeface="Arial"/>
                <a:cs typeface="Arial"/>
              </a:rPr>
              <a:t>kv,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500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kv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-11" dirty="0">
                <a:latin typeface="Arial"/>
                <a:cs typeface="Arial"/>
              </a:rPr>
              <a:t>PT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hacen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convertir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estos valores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niveles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manejables</a:t>
            </a:r>
            <a:r>
              <a:rPr sz="2000" dirty="0">
                <a:latin typeface="Arial"/>
                <a:cs typeface="Arial"/>
              </a:rPr>
              <a:t> para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instrumentos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protección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spc="-5" dirty="0">
                <a:latin typeface="Arial"/>
                <a:cs typeface="Arial"/>
              </a:rPr>
              <a:t>Normalmente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</a:t>
            </a:r>
            <a:r>
              <a:rPr sz="2000" dirty="0">
                <a:latin typeface="Arial"/>
                <a:cs typeface="Arial"/>
              </a:rPr>
              <a:t> conversiones</a:t>
            </a:r>
            <a:r>
              <a:rPr sz="2000" spc="-5" dirty="0">
                <a:latin typeface="Arial"/>
                <a:cs typeface="Arial"/>
              </a:rPr>
              <a:t> 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hacen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120 </a:t>
            </a:r>
            <a:r>
              <a:rPr sz="2000" spc="-5" dirty="0" smtClean="0">
                <a:latin typeface="Arial"/>
                <a:cs typeface="Arial"/>
              </a:rPr>
              <a:t>v</a:t>
            </a:r>
            <a:r>
              <a:rPr lang="es-AR" sz="2000" spc="-5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estos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conectan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paralelo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barras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colectoras.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mas</a:t>
            </a:r>
            <a:r>
              <a:rPr sz="2000" spc="-5" dirty="0">
                <a:latin typeface="Arial"/>
                <a:cs typeface="Arial"/>
              </a:rPr>
              <a:t> comunes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-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Transformadores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Tensión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Capacitivos.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00"/>
              </a:lnSpc>
              <a:spcBef>
                <a:spcPts val="1105"/>
              </a:spcBef>
            </a:pPr>
            <a:r>
              <a:rPr sz="2000" b="1" spc="-5" dirty="0">
                <a:latin typeface="Arial"/>
                <a:cs typeface="Arial"/>
              </a:rPr>
              <a:t>CONSTRUCCIÓN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ts val="2300"/>
              </a:lnSpc>
              <a:spcBef>
                <a:spcPts val="51"/>
              </a:spcBef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00"/>
              </a:lnSpc>
            </a:pPr>
            <a:r>
              <a:rPr sz="2000" b="1" dirty="0">
                <a:latin typeface="Arial"/>
                <a:cs typeface="Arial"/>
              </a:rPr>
              <a:t>Descripción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las </a:t>
            </a:r>
            <a:r>
              <a:rPr sz="2000" b="1" spc="-5" dirty="0">
                <a:latin typeface="Arial"/>
                <a:cs typeface="Arial"/>
              </a:rPr>
              <a:t>Partes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Principales</a:t>
            </a:r>
            <a:endParaRPr sz="2000" dirty="0">
              <a:latin typeface="Arial"/>
              <a:cs typeface="Arial"/>
            </a:endParaRPr>
          </a:p>
          <a:p>
            <a:pPr marL="355600" marR="603856" indent="-342900">
              <a:lnSpc>
                <a:spcPts val="2300"/>
              </a:lnSpc>
              <a:spcBef>
                <a:spcPts val="65"/>
              </a:spcBef>
              <a:buFont typeface="Wingdings" panose="05000000000000000000" pitchFamily="2" charset="2"/>
              <a:buChar char="§"/>
            </a:pPr>
            <a:r>
              <a:rPr sz="2000" spc="-5" dirty="0">
                <a:latin typeface="Arial"/>
                <a:cs typeface="Arial"/>
              </a:rPr>
              <a:t>Transformador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capacitivo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combinación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divisor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capacitivo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unidad </a:t>
            </a:r>
            <a:r>
              <a:rPr sz="2000" dirty="0">
                <a:latin typeface="Arial"/>
                <a:cs typeface="Arial"/>
              </a:rPr>
              <a:t>electromagnética.</a:t>
            </a:r>
          </a:p>
          <a:p>
            <a:pPr>
              <a:lnSpc>
                <a:spcPts val="2300"/>
              </a:lnSpc>
              <a:spcBef>
                <a:spcPts val="45"/>
              </a:spcBef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00"/>
              </a:lnSpc>
            </a:pPr>
            <a:r>
              <a:rPr sz="2000" b="1" spc="-5" dirty="0">
                <a:latin typeface="Arial"/>
                <a:cs typeface="Arial"/>
              </a:rPr>
              <a:t>Divisor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capacitivo</a:t>
            </a:r>
            <a:endParaRPr sz="2000" dirty="0">
              <a:latin typeface="Arial"/>
              <a:cs typeface="Arial"/>
            </a:endParaRPr>
          </a:p>
          <a:p>
            <a:pPr marL="355600" marR="197475" indent="-342900">
              <a:lnSpc>
                <a:spcPts val="2300"/>
              </a:lnSpc>
              <a:spcBef>
                <a:spcPts val="65"/>
              </a:spcBef>
              <a:buFont typeface="Wingdings" panose="05000000000000000000" pitchFamily="2" charset="2"/>
              <a:buChar char="Ø"/>
            </a:pPr>
            <a:r>
              <a:rPr sz="2000" spc="5" dirty="0">
                <a:latin typeface="Arial"/>
                <a:cs typeface="Arial"/>
              </a:rPr>
              <a:t>Divisor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capacitivo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consiste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juego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capacitores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forma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placas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conectados 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serie,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hechos 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dieléctrico </a:t>
            </a:r>
            <a:r>
              <a:rPr sz="2000" spc="-5" dirty="0">
                <a:latin typeface="Arial"/>
                <a:cs typeface="Arial"/>
              </a:rPr>
              <a:t>compuesto.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interior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 </a:t>
            </a:r>
            <a:r>
              <a:rPr sz="2000" spc="5" dirty="0">
                <a:latin typeface="Arial"/>
                <a:cs typeface="Arial"/>
              </a:rPr>
              <a:t> aislador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porcelana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halla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membrana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metálica</a:t>
            </a:r>
            <a:r>
              <a:rPr sz="2000" spc="5" dirty="0">
                <a:latin typeface="Arial"/>
                <a:cs typeface="Arial"/>
              </a:rPr>
              <a:t> elástica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compensación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dilatación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impregnante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sintético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355600" marR="197475" indent="-342900">
              <a:lnSpc>
                <a:spcPts val="2300"/>
              </a:lnSpc>
              <a:spcBef>
                <a:spcPts val="65"/>
              </a:spcBef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Juego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capacitores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 un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conjunto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compuesto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 err="1">
                <a:latin typeface="Arial"/>
                <a:cs typeface="Arial"/>
              </a:rPr>
              <a:t>más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unidades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spc="5" dirty="0" err="1" smtClean="0">
                <a:latin typeface="Arial"/>
                <a:cs typeface="Arial"/>
              </a:rPr>
              <a:t>independientes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herméticamente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cerradas,</a:t>
            </a:r>
            <a:r>
              <a:rPr sz="2000" spc="5" dirty="0">
                <a:latin typeface="Arial"/>
                <a:cs typeface="Arial"/>
              </a:rPr>
              <a:t> las </a:t>
            </a:r>
            <a:r>
              <a:rPr sz="2000" dirty="0">
                <a:latin typeface="Arial"/>
                <a:cs typeface="Arial"/>
              </a:rPr>
              <a:t>cuales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colocan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otra según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nominal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red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es-AR" sz="2000" dirty="0" smtClean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Aislador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hecho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porcelana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aislante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alta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calidad,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1" dirty="0" smtClean="0">
                <a:latin typeface="Arial"/>
                <a:cs typeface="Arial"/>
              </a:rPr>
              <a:t>forma</a:t>
            </a:r>
            <a:r>
              <a:rPr lang="es-AR" sz="2000" spc="-11" dirty="0" smtClean="0">
                <a:latin typeface="Arial"/>
                <a:cs typeface="Arial"/>
              </a:rPr>
              <a:t> </a:t>
            </a:r>
            <a:r>
              <a:rPr sz="2000" spc="5" dirty="0" err="1" smtClean="0">
                <a:latin typeface="Arial"/>
                <a:cs typeface="Arial"/>
              </a:rPr>
              <a:t>cilíndrica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esmalte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color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marrón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otro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color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esmalte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solicitud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Cliente</a:t>
            </a:r>
            <a:r>
              <a:rPr sz="2000" spc="5" dirty="0" smtClean="0">
                <a:latin typeface="Arial"/>
                <a:cs typeface="Arial"/>
              </a:rPr>
              <a:t>.</a:t>
            </a:r>
            <a:endParaRPr lang="es-AR" sz="2000" spc="5" dirty="0" smtClean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La </a:t>
            </a:r>
            <a:r>
              <a:rPr sz="2000" spc="5" dirty="0">
                <a:latin typeface="Arial"/>
                <a:cs typeface="Arial"/>
              </a:rPr>
              <a:t>distancia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fuga del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aislador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determinada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según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contaminación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de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la</a:t>
            </a:r>
            <a:r>
              <a:rPr sz="2000" spc="11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atmósfera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lugar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instalación.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estandartizados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distancia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fuga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son: 20,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25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31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mm/kV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spc="-15" dirty="0">
                <a:latin typeface="Arial"/>
                <a:cs typeface="Arial"/>
              </a:rPr>
              <a:t>más</a:t>
            </a:r>
            <a:r>
              <a:rPr sz="2000" dirty="0">
                <a:latin typeface="Arial"/>
                <a:cs typeface="Arial"/>
              </a:rPr>
              <a:t> elevada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 </a:t>
            </a:r>
            <a:r>
              <a:rPr sz="2000" spc="5" dirty="0">
                <a:latin typeface="Arial"/>
                <a:cs typeface="Arial"/>
              </a:rPr>
              <a:t> equipo,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según</a:t>
            </a:r>
            <a:r>
              <a:rPr sz="2000" spc="5" dirty="0">
                <a:latin typeface="Arial"/>
                <a:cs typeface="Arial"/>
              </a:rPr>
              <a:t> la solicitud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Cliente</a:t>
            </a:r>
            <a:r>
              <a:rPr sz="2000" spc="5" dirty="0" smtClean="0">
                <a:latin typeface="Arial"/>
                <a:cs typeface="Arial"/>
              </a:rPr>
              <a:t>.</a:t>
            </a:r>
            <a:endParaRPr lang="es-AR" sz="2000" spc="5" dirty="0" smtClean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ts val="2300"/>
              </a:lnSpc>
              <a:buFont typeface="Wingdings" panose="05000000000000000000" pitchFamily="2" charset="2"/>
              <a:buChar char="Ø"/>
            </a:pPr>
            <a:r>
              <a:rPr sz="2000" dirty="0">
                <a:latin typeface="Arial"/>
                <a:cs typeface="Arial"/>
              </a:rPr>
              <a:t>Terminales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primarios son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hechos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cobre </a:t>
            </a:r>
            <a:r>
              <a:rPr sz="2000" spc="5" dirty="0">
                <a:latin typeface="Arial"/>
                <a:cs typeface="Arial"/>
              </a:rPr>
              <a:t>electrolítico </a:t>
            </a:r>
            <a:r>
              <a:rPr sz="2000" dirty="0">
                <a:latin typeface="Arial"/>
                <a:cs typeface="Arial"/>
              </a:rPr>
              <a:t>030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x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80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de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aluminio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terminales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cobre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protegidos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contra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corrosión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medio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estañadura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por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inmersión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caliente.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533400"/>
            <a:ext cx="16535400" cy="28084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998" marR="30478" indent="-342900" algn="just">
              <a:spcBef>
                <a:spcPts val="51"/>
              </a:spcBef>
              <a:buFont typeface="Wingdings" panose="05000000000000000000" pitchFamily="2" charset="2"/>
              <a:buChar char="§"/>
            </a:pPr>
            <a:r>
              <a:rPr sz="2000" b="1" i="1" dirty="0" err="1">
                <a:latin typeface="Arial"/>
                <a:cs typeface="Arial"/>
              </a:rPr>
              <a:t>Unidad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 err="1" smtClean="0">
                <a:latin typeface="Arial"/>
                <a:cs typeface="Arial"/>
              </a:rPr>
              <a:t>electromagnética</a:t>
            </a:r>
            <a:r>
              <a:rPr lang="es-AR" sz="2000" dirty="0">
                <a:latin typeface="Arial"/>
                <a:cs typeface="Arial"/>
              </a:rPr>
              <a:t>Unidad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electromagnética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consiste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una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bobína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reactancia,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un 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transformador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intermedio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y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un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dispositivo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para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supresión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las</a:t>
            </a:r>
            <a:r>
              <a:rPr lang="es-AR" sz="200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oscilaciones </a:t>
            </a:r>
            <a:r>
              <a:rPr lang="es-AR" sz="2000" spc="-31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ferroresonantes</a:t>
            </a:r>
            <a:r>
              <a:rPr lang="es-AR" sz="2000" spc="-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en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20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transformador.</a:t>
            </a:r>
          </a:p>
          <a:p>
            <a:pPr marL="380998" marR="30478" indent="-342900" algn="just">
              <a:spcBef>
                <a:spcPts val="51"/>
              </a:spcBef>
              <a:buFont typeface="Wingdings" panose="05000000000000000000" pitchFamily="2" charset="2"/>
              <a:buChar char="§"/>
            </a:pPr>
            <a:endParaRPr lang="es-AR" sz="2000" dirty="0">
              <a:latin typeface="Arial"/>
              <a:cs typeface="Arial"/>
            </a:endParaRPr>
          </a:p>
          <a:p>
            <a:pPr marL="380998" indent="-342900" algn="just">
              <a:buFont typeface="Wingdings" panose="05000000000000000000" pitchFamily="2" charset="2"/>
              <a:buChar char="§"/>
            </a:pPr>
            <a:r>
              <a:rPr lang="es-AR" sz="2000" spc="-11" dirty="0">
                <a:latin typeface="Arial"/>
                <a:cs typeface="Arial"/>
              </a:rPr>
              <a:t>En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cuba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del</a:t>
            </a:r>
            <a:r>
              <a:rPr lang="es-AR" sz="2000" spc="3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transformador</a:t>
            </a:r>
            <a:r>
              <a:rPr lang="es-AR" sz="2000" spc="15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se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halla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un</a:t>
            </a:r>
            <a:r>
              <a:rPr lang="es-AR" sz="2000" spc="15" dirty="0">
                <a:latin typeface="Arial"/>
                <a:cs typeface="Arial"/>
              </a:rPr>
              <a:t> </a:t>
            </a:r>
            <a:r>
              <a:rPr lang="es-AR" sz="2000" dirty="0" err="1">
                <a:latin typeface="Arial"/>
                <a:cs typeface="Arial"/>
              </a:rPr>
              <a:t>saltachispas</a:t>
            </a:r>
            <a:r>
              <a:rPr lang="es-AR" sz="2000" dirty="0">
                <a:latin typeface="Arial"/>
                <a:cs typeface="Arial"/>
              </a:rPr>
              <a:t>,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</a:t>
            </a:r>
            <a:r>
              <a:rPr lang="es-AR" sz="2000" spc="2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cual</a:t>
            </a:r>
            <a:r>
              <a:rPr lang="es-AR" sz="2000" spc="2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protege</a:t>
            </a:r>
            <a:r>
              <a:rPr lang="es-AR" sz="2000" spc="1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 capacitor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de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media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tensión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-5" dirty="0">
                <a:latin typeface="Arial"/>
                <a:cs typeface="Arial"/>
              </a:rPr>
              <a:t>y</a:t>
            </a:r>
            <a:r>
              <a:rPr lang="es-AR" sz="2000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la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spc="5" dirty="0">
                <a:latin typeface="Arial"/>
                <a:cs typeface="Arial"/>
              </a:rPr>
              <a:t>unidad </a:t>
            </a:r>
            <a:r>
              <a:rPr lang="es-AR" sz="2000" dirty="0">
                <a:latin typeface="Arial"/>
                <a:cs typeface="Arial"/>
              </a:rPr>
              <a:t>electromagnética</a:t>
            </a:r>
            <a:r>
              <a:rPr lang="es-AR" sz="2000" spc="11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contra</a:t>
            </a:r>
            <a:r>
              <a:rPr lang="es-AR" sz="2000" spc="5" dirty="0">
                <a:latin typeface="Arial"/>
                <a:cs typeface="Arial"/>
              </a:rPr>
              <a:t> las </a:t>
            </a:r>
            <a:r>
              <a:rPr lang="es-AR" sz="2000" dirty="0">
                <a:latin typeface="Arial"/>
                <a:cs typeface="Arial"/>
              </a:rPr>
              <a:t>sobre </a:t>
            </a:r>
            <a:r>
              <a:rPr lang="es-AR" sz="2000" spc="-320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tensiones.</a:t>
            </a:r>
          </a:p>
          <a:p>
            <a:pPr marL="380998" indent="-342900" algn="just">
              <a:buFont typeface="Wingdings" panose="05000000000000000000" pitchFamily="2" charset="2"/>
              <a:buChar char="§"/>
            </a:pPr>
            <a:endParaRPr lang="es-AR" sz="2000" dirty="0">
              <a:latin typeface="Arial"/>
              <a:cs typeface="Arial"/>
            </a:endParaRPr>
          </a:p>
          <a:p>
            <a:pPr marL="380998" indent="-342900" algn="just">
              <a:buFont typeface="Wingdings" panose="05000000000000000000" pitchFamily="2" charset="2"/>
              <a:buChar char="§"/>
            </a:pPr>
            <a:r>
              <a:rPr lang="es-AR" sz="2000" dirty="0">
                <a:latin typeface="Arial"/>
                <a:cs typeface="Arial"/>
              </a:rPr>
              <a:t>Unidad</a:t>
            </a:r>
            <a:r>
              <a:rPr lang="es-AR" sz="2000" spc="5" dirty="0">
                <a:latin typeface="Arial"/>
                <a:cs typeface="Arial"/>
              </a:rPr>
              <a:t> </a:t>
            </a:r>
            <a:r>
              <a:rPr lang="es-AR" sz="2000" dirty="0">
                <a:latin typeface="Arial"/>
                <a:cs typeface="Arial"/>
              </a:rPr>
              <a:t>electromagnética</a:t>
            </a:r>
            <a:r>
              <a:rPr lang="es-AR" sz="2000" spc="5" dirty="0">
                <a:latin typeface="Arial"/>
                <a:cs typeface="Arial"/>
              </a:rPr>
              <a:t> </a:t>
            </a:r>
            <a:endParaRPr sz="2000" dirty="0">
              <a:latin typeface="Arial"/>
              <a:cs typeface="Arial"/>
            </a:endParaRPr>
          </a:p>
          <a:p>
            <a:pPr marL="380998" marR="30478" indent="-342900" algn="just">
              <a:spcBef>
                <a:spcPts val="51"/>
              </a:spcBef>
              <a:buFont typeface="Wingdings" panose="05000000000000000000" pitchFamily="2" charset="2"/>
              <a:buChar char="§"/>
            </a:pPr>
            <a:r>
              <a:rPr sz="2000" dirty="0" err="1" smtClean="0">
                <a:latin typeface="Arial"/>
                <a:cs typeface="Arial"/>
              </a:rPr>
              <a:t>es</a:t>
            </a:r>
            <a:r>
              <a:rPr sz="2000" spc="5" dirty="0" smtClean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llena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alta calidad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adición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del</a:t>
            </a:r>
            <a:r>
              <a:rPr lang="es-AR" sz="2000" dirty="0" smtClean="0">
                <a:latin typeface="Arial"/>
                <a:cs typeface="Arial"/>
              </a:rPr>
              <a:t> </a:t>
            </a:r>
            <a:r>
              <a:rPr sz="2000" spc="5" dirty="0" err="1" smtClean="0">
                <a:latin typeface="Arial"/>
                <a:cs typeface="Arial"/>
              </a:rPr>
              <a:t>inhibidor</a:t>
            </a:r>
            <a:r>
              <a:rPr sz="2000" spc="1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mejora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resistencia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envejecimiento.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desgasificación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deshidratación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realizan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bajo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alto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 err="1">
                <a:latin typeface="Arial"/>
                <a:cs typeface="Arial"/>
              </a:rPr>
              <a:t>vacío</a:t>
            </a:r>
            <a:r>
              <a:rPr sz="2000" spc="5" dirty="0" smtClean="0">
                <a:latin typeface="Arial"/>
                <a:cs typeface="Arial"/>
              </a:rPr>
              <a:t>.</a:t>
            </a:r>
            <a:endParaRPr sz="2000" baseline="44444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4000" y="3341860"/>
            <a:ext cx="990600" cy="4201940"/>
          </a:xfrm>
          <a:prstGeom prst="rect">
            <a:avLst/>
          </a:prstGeom>
        </p:spPr>
      </p:pic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8400" y="3473822"/>
            <a:ext cx="5251704" cy="3938016"/>
          </a:xfrm>
          <a:prstGeom prst="rect">
            <a:avLst/>
          </a:prstGeom>
        </p:spPr>
      </p:pic>
      <p:sp>
        <p:nvSpPr>
          <p:cNvPr id="7" name="object 3"/>
          <p:cNvSpPr txBox="1"/>
          <p:nvPr/>
        </p:nvSpPr>
        <p:spPr>
          <a:xfrm>
            <a:off x="711200" y="7696200"/>
            <a:ext cx="16535400" cy="183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Sus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diferentes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núcleos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están</a:t>
            </a:r>
            <a:r>
              <a:rPr spc="15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divididos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dependiendo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</a:t>
            </a:r>
            <a:r>
              <a:rPr spc="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uso:</a:t>
            </a: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precisión</a:t>
            </a:r>
            <a:r>
              <a:rPr dirty="0">
                <a:latin typeface="Arial"/>
                <a:cs typeface="Arial"/>
              </a:rPr>
              <a:t> para</a:t>
            </a:r>
            <a:r>
              <a:rPr spc="5" dirty="0">
                <a:latin typeface="Arial"/>
                <a:cs typeface="Arial"/>
              </a:rPr>
              <a:t> los</a:t>
            </a:r>
            <a:r>
              <a:rPr spc="3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contadores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energía.</a:t>
            </a: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pc="-5" dirty="0">
                <a:latin typeface="Arial"/>
                <a:cs typeface="Arial"/>
              </a:rPr>
              <a:t>Para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alimentación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del</a:t>
            </a:r>
            <a:r>
              <a:rPr spc="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sistema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protección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la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subestación</a:t>
            </a:r>
          </a:p>
          <a:p>
            <a:pPr marL="12700" marR="52067">
              <a:spcBef>
                <a:spcPts val="1200"/>
              </a:spcBef>
            </a:pPr>
            <a:r>
              <a:rPr spc="-5" dirty="0" err="1" smtClean="0">
                <a:latin typeface="Arial"/>
                <a:cs typeface="Arial"/>
              </a:rPr>
              <a:t>Estos</a:t>
            </a:r>
            <a:r>
              <a:rPr spc="5" dirty="0" smtClean="0">
                <a:latin typeface="Arial"/>
                <a:cs typeface="Arial"/>
              </a:rPr>
              <a:t> </a:t>
            </a:r>
            <a:r>
              <a:rPr spc="-11" dirty="0">
                <a:latin typeface="Arial"/>
                <a:cs typeface="Arial"/>
              </a:rPr>
              <a:t>PT</a:t>
            </a:r>
            <a:r>
              <a:rPr spc="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tienen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una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limitación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en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la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cantidad</a:t>
            </a:r>
            <a:r>
              <a:rPr spc="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equipos </a:t>
            </a:r>
            <a:r>
              <a:rPr dirty="0">
                <a:latin typeface="Arial"/>
                <a:cs typeface="Arial"/>
              </a:rPr>
              <a:t>que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11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le</a:t>
            </a:r>
            <a:r>
              <a:rPr spc="1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pueden </a:t>
            </a:r>
            <a:r>
              <a:rPr spc="-3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conectar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cada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núcleo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conoce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como</a:t>
            </a:r>
            <a:r>
              <a:rPr spc="25" dirty="0">
                <a:latin typeface="Arial"/>
                <a:cs typeface="Arial"/>
              </a:rPr>
              <a:t> </a:t>
            </a:r>
            <a:r>
              <a:rPr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burden.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</a:pP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perdida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señal</a:t>
            </a:r>
            <a:r>
              <a:rPr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voltaje</a:t>
            </a:r>
            <a:r>
              <a:rPr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estos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equipos</a:t>
            </a:r>
            <a:r>
              <a:rPr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entregan hace</a:t>
            </a:r>
            <a:r>
              <a:rPr b="1" u="sng" spc="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 </a:t>
            </a:r>
            <a:r>
              <a:rPr b="1" spc="-315" dirty="0"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actúen</a:t>
            </a:r>
            <a:r>
              <a:rPr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mal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las</a:t>
            </a:r>
            <a:r>
              <a:rPr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protecciones</a:t>
            </a:r>
            <a:r>
              <a:rPr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las</a:t>
            </a:r>
            <a:r>
              <a:rPr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medidas</a:t>
            </a:r>
            <a:r>
              <a:rPr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sean</a:t>
            </a:r>
            <a:r>
              <a:rPr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5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erróneas</a:t>
            </a:r>
            <a:r>
              <a:rPr b="1" u="sng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457200"/>
            <a:ext cx="16840200" cy="8805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CORRIENTE-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CT</a:t>
            </a:r>
            <a:endParaRPr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251" dirty="0">
              <a:latin typeface="Arial"/>
              <a:cs typeface="Arial"/>
            </a:endParaRPr>
          </a:p>
          <a:p>
            <a:pPr marL="355600" marR="8890" indent="-34290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Transformadores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elementos</a:t>
            </a:r>
            <a:r>
              <a:rPr sz="2400" dirty="0">
                <a:latin typeface="Arial"/>
                <a:cs typeface="Arial"/>
              </a:rPr>
              <a:t> fundamentales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esquema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medida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protección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subestación</a:t>
            </a:r>
            <a:r>
              <a:rPr sz="2400" spc="5" dirty="0">
                <a:latin typeface="Arial"/>
                <a:cs typeface="Arial"/>
              </a:rPr>
              <a:t> electrica.</a:t>
            </a:r>
            <a:endParaRPr sz="2400" dirty="0">
              <a:latin typeface="Arial"/>
              <a:cs typeface="Arial"/>
            </a:endParaRPr>
          </a:p>
          <a:p>
            <a:pPr marL="355600" marR="5715" indent="-342900" algn="just">
              <a:lnSpc>
                <a:spcPts val="240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transformadores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corriente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5" dirty="0">
                <a:latin typeface="Arial"/>
                <a:cs typeface="Arial"/>
              </a:rPr>
              <a:t> la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reducir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valores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normales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no</a:t>
            </a:r>
            <a:r>
              <a:rPr sz="2400" spc="5" dirty="0">
                <a:latin typeface="Arial"/>
                <a:cs typeface="Arial"/>
              </a:rPr>
              <a:t> peligrosos, las </a:t>
            </a:r>
            <a:r>
              <a:rPr sz="2400" dirty="0">
                <a:latin typeface="Arial"/>
                <a:cs typeface="Arial"/>
              </a:rPr>
              <a:t>características de corriente en un </a:t>
            </a:r>
            <a:r>
              <a:rPr sz="2400" spc="-5" dirty="0">
                <a:latin typeface="Arial"/>
                <a:cs typeface="Arial"/>
              </a:rPr>
              <a:t>sistema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eléctrico,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fin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permitir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empleo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aparatos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medición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normalizados, por consiguiente </a:t>
            </a:r>
            <a:r>
              <a:rPr sz="2400" spc="-15" dirty="0">
                <a:latin typeface="Arial"/>
                <a:cs typeface="Arial"/>
              </a:rPr>
              <a:t>más </a:t>
            </a:r>
            <a:r>
              <a:rPr sz="2400" spc="-5" dirty="0">
                <a:latin typeface="Arial"/>
                <a:cs typeface="Arial"/>
              </a:rPr>
              <a:t>económicos y </a:t>
            </a:r>
            <a:r>
              <a:rPr sz="2400" dirty="0">
                <a:latin typeface="Arial"/>
                <a:cs typeface="Arial"/>
              </a:rPr>
              <a:t>que pueden manipularse </a:t>
            </a:r>
            <a:r>
              <a:rPr sz="2400" spc="5" dirty="0">
                <a:latin typeface="Arial"/>
                <a:cs typeface="Arial"/>
              </a:rPr>
              <a:t> sin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peligro.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2400"/>
              </a:lnSpc>
              <a:spcBef>
                <a:spcPts val="985"/>
              </a:spcBef>
              <a:buFont typeface="Wingdings" panose="05000000000000000000" pitchFamily="2" charset="2"/>
              <a:buChar char="Ø"/>
            </a:pPr>
            <a:r>
              <a:rPr sz="2400" spc="-5" dirty="0">
                <a:latin typeface="Arial"/>
                <a:cs typeface="Arial"/>
              </a:rPr>
              <a:t>Un transformador </a:t>
            </a:r>
            <a:r>
              <a:rPr sz="2400" dirty="0">
                <a:latin typeface="Arial"/>
                <a:cs typeface="Arial"/>
              </a:rPr>
              <a:t>de corriente es un </a:t>
            </a:r>
            <a:r>
              <a:rPr sz="2400" spc="-5" dirty="0">
                <a:latin typeface="Arial"/>
                <a:cs typeface="Arial"/>
              </a:rPr>
              <a:t>transformador </a:t>
            </a:r>
            <a:r>
              <a:rPr sz="2400" dirty="0">
                <a:latin typeface="Arial"/>
                <a:cs typeface="Arial"/>
              </a:rPr>
              <a:t>de medición, donde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 secundaria es, dentro de </a:t>
            </a:r>
            <a:r>
              <a:rPr sz="2400" spc="5" dirty="0">
                <a:latin typeface="Arial"/>
                <a:cs typeface="Arial"/>
              </a:rPr>
              <a:t>las condiciones </a:t>
            </a:r>
            <a:r>
              <a:rPr sz="2400" spc="-5" dirty="0">
                <a:latin typeface="Arial"/>
                <a:cs typeface="Arial"/>
              </a:rPr>
              <a:t>normales </a:t>
            </a:r>
            <a:r>
              <a:rPr sz="2400" dirty="0">
                <a:latin typeface="Arial"/>
                <a:cs typeface="Arial"/>
              </a:rPr>
              <a:t>de operación,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prácticamente</a:t>
            </a:r>
            <a:r>
              <a:rPr sz="2400" dirty="0">
                <a:latin typeface="Arial"/>
                <a:cs typeface="Arial"/>
              </a:rPr>
              <a:t> proporcional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primaria.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Estas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relaciones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normalmente</a:t>
            </a:r>
            <a:r>
              <a:rPr sz="2400" dirty="0">
                <a:latin typeface="Arial"/>
                <a:cs typeface="Arial"/>
              </a:rPr>
              <a:t> son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100/1, 400/5, 800/5</a:t>
            </a:r>
          </a:p>
          <a:p>
            <a:pPr marL="355600" marR="5715" indent="-342900" algn="just">
              <a:lnSpc>
                <a:spcPts val="2400"/>
              </a:lnSpc>
              <a:spcBef>
                <a:spcPts val="995"/>
              </a:spcBef>
              <a:buFont typeface="Wingdings" panose="05000000000000000000" pitchFamily="2" charset="2"/>
              <a:buChar char="Ø"/>
            </a:pP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3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primario de dicho </a:t>
            </a:r>
            <a:r>
              <a:rPr sz="2400" spc="-5" dirty="0">
                <a:latin typeface="Arial"/>
                <a:cs typeface="Arial"/>
              </a:rPr>
              <a:t>transformador </a:t>
            </a:r>
            <a:r>
              <a:rPr sz="2400" dirty="0">
                <a:latin typeface="Arial"/>
                <a:cs typeface="Arial"/>
              </a:rPr>
              <a:t>está conectado en serie con el </a:t>
            </a:r>
            <a:r>
              <a:rPr sz="2400" spc="5" dirty="0">
                <a:latin typeface="Arial"/>
                <a:cs typeface="Arial"/>
              </a:rPr>
              <a:t>circuito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desea controlar, en tanto que el secundario está conectado </a:t>
            </a:r>
            <a:r>
              <a:rPr sz="2400" spc="-5" dirty="0">
                <a:latin typeface="Arial"/>
                <a:cs typeface="Arial"/>
              </a:rPr>
              <a:t>a </a:t>
            </a:r>
            <a:r>
              <a:rPr sz="2400" spc="5" dirty="0">
                <a:latin typeface="Arial"/>
                <a:cs typeface="Arial"/>
              </a:rPr>
              <a:t>los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circuitos </a:t>
            </a:r>
            <a:r>
              <a:rPr sz="2400" dirty="0">
                <a:latin typeface="Arial"/>
                <a:cs typeface="Arial"/>
              </a:rPr>
              <a:t>de corriente de uno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varios aparatos de medición, relevadores </a:t>
            </a:r>
            <a:r>
              <a:rPr sz="2400" spc="-5" dirty="0">
                <a:latin typeface="Arial"/>
                <a:cs typeface="Arial"/>
              </a:rPr>
              <a:t>o </a:t>
            </a:r>
            <a:r>
              <a:rPr sz="2400" dirty="0">
                <a:latin typeface="Arial"/>
                <a:cs typeface="Arial"/>
              </a:rPr>
              <a:t> aparatos análogos, conectados 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serie.</a:t>
            </a:r>
          </a:p>
          <a:p>
            <a:pPr marL="355600" marR="6985" indent="-342900" algn="just">
              <a:lnSpc>
                <a:spcPts val="2400"/>
              </a:lnSpc>
              <a:spcBef>
                <a:spcPts val="991"/>
              </a:spcBef>
              <a:buFont typeface="Wingdings" panose="05000000000000000000" pitchFamily="2" charset="2"/>
              <a:buChar char="Ø"/>
            </a:pPr>
            <a:r>
              <a:rPr sz="2400" spc="-5" dirty="0">
                <a:latin typeface="Arial"/>
                <a:cs typeface="Arial"/>
              </a:rPr>
              <a:t>Un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transformador</a:t>
            </a:r>
            <a:r>
              <a:rPr sz="2400" dirty="0">
                <a:latin typeface="Arial"/>
                <a:cs typeface="Arial"/>
              </a:rPr>
              <a:t>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varios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devanados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secundarios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embobinados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varios</a:t>
            </a:r>
            <a:r>
              <a:rPr sz="2400" spc="5" dirty="0">
                <a:latin typeface="Arial"/>
                <a:cs typeface="Arial"/>
              </a:rPr>
              <a:t> circuitos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magnéticos </a:t>
            </a:r>
            <a:r>
              <a:rPr sz="2400" dirty="0">
                <a:latin typeface="Arial"/>
                <a:cs typeface="Arial"/>
              </a:rPr>
              <a:t> separados.</a:t>
            </a:r>
          </a:p>
          <a:p>
            <a:pPr marL="12700" marR="6351" algn="just">
              <a:lnSpc>
                <a:spcPts val="2400"/>
              </a:lnSpc>
              <a:spcBef>
                <a:spcPts val="955"/>
              </a:spcBef>
            </a:pPr>
            <a:r>
              <a:rPr sz="2400" b="1" spc="11" dirty="0">
                <a:latin typeface="Arial"/>
                <a:cs typeface="Arial"/>
              </a:rPr>
              <a:t>Tipo </a:t>
            </a:r>
            <a:r>
              <a:rPr sz="2400" b="1" dirty="0">
                <a:latin typeface="Arial"/>
                <a:cs typeface="Arial"/>
              </a:rPr>
              <a:t>de Transformador de </a:t>
            </a:r>
            <a:r>
              <a:rPr sz="2400" b="1" spc="-5" dirty="0">
                <a:latin typeface="Arial"/>
                <a:cs typeface="Arial"/>
              </a:rPr>
              <a:t>Corriente. </a:t>
            </a:r>
            <a:r>
              <a:rPr sz="2400" spc="-5" dirty="0">
                <a:latin typeface="Arial"/>
                <a:cs typeface="Arial"/>
              </a:rPr>
              <a:t>Existen </a:t>
            </a:r>
            <a:r>
              <a:rPr sz="2400" dirty="0">
                <a:latin typeface="Arial"/>
                <a:cs typeface="Arial"/>
              </a:rPr>
              <a:t>tres </a:t>
            </a:r>
            <a:r>
              <a:rPr sz="2400" spc="5" dirty="0">
                <a:latin typeface="Arial"/>
                <a:cs typeface="Arial"/>
              </a:rPr>
              <a:t>tipos </a:t>
            </a:r>
            <a:r>
              <a:rPr sz="2400" dirty="0">
                <a:latin typeface="Arial"/>
                <a:cs typeface="Arial"/>
              </a:rPr>
              <a:t>de TC según </a:t>
            </a:r>
            <a:r>
              <a:rPr sz="2400" spc="-5" dirty="0">
                <a:latin typeface="Arial"/>
                <a:cs typeface="Arial"/>
              </a:rPr>
              <a:t>su </a:t>
            </a:r>
            <a:r>
              <a:rPr sz="2400" dirty="0">
                <a:latin typeface="Arial"/>
                <a:cs typeface="Arial"/>
              </a:rPr>
              <a:t> construcción:</a:t>
            </a:r>
          </a:p>
          <a:p>
            <a:pPr marL="12700" marR="6351" algn="just">
              <a:lnSpc>
                <a:spcPts val="2400"/>
              </a:lnSpc>
              <a:spcBef>
                <a:spcPts val="1025"/>
              </a:spcBef>
              <a:buFont typeface="Arial"/>
              <a:buAutoNum type="alphaLcParenR"/>
              <a:tabLst>
                <a:tab pos="198746" algn="l"/>
              </a:tabLst>
            </a:pP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 primario</a:t>
            </a:r>
            <a:r>
              <a:rPr sz="2400" dirty="0">
                <a:latin typeface="Arial"/>
                <a:cs typeface="Arial"/>
              </a:rPr>
              <a:t>. </a:t>
            </a:r>
            <a:r>
              <a:rPr sz="2400" spc="-5" dirty="0">
                <a:latin typeface="Arial"/>
                <a:cs typeface="Arial"/>
              </a:rPr>
              <a:t>Este </a:t>
            </a:r>
            <a:r>
              <a:rPr sz="2400" spc="-15" dirty="0">
                <a:latin typeface="Arial"/>
                <a:cs typeface="Arial"/>
              </a:rPr>
              <a:t>como </a:t>
            </a:r>
            <a:r>
              <a:rPr sz="2400" spc="-5" dirty="0">
                <a:latin typeface="Arial"/>
                <a:cs typeface="Arial"/>
              </a:rPr>
              <a:t>su nombre </a:t>
            </a:r>
            <a:r>
              <a:rPr sz="2400" spc="5" dirty="0">
                <a:latin typeface="Arial"/>
                <a:cs typeface="Arial"/>
              </a:rPr>
              <a:t>lo indica </a:t>
            </a:r>
            <a:r>
              <a:rPr sz="2400" dirty="0">
                <a:latin typeface="Arial"/>
                <a:cs typeface="Arial"/>
              </a:rPr>
              <a:t>tiene </a:t>
            </a:r>
            <a:r>
              <a:rPr sz="2400" spc="-15" dirty="0">
                <a:latin typeface="Arial"/>
                <a:cs typeface="Arial"/>
              </a:rPr>
              <a:t>mas </a:t>
            </a:r>
            <a:r>
              <a:rPr sz="2400" dirty="0">
                <a:latin typeface="Arial"/>
                <a:cs typeface="Arial"/>
              </a:rPr>
              <a:t>de una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vuelta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primario.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primarios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secundarios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están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completamente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aislados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ensamblados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permanentemente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núcleo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laminado. </a:t>
            </a:r>
            <a:r>
              <a:rPr sz="2400" spc="-5" dirty="0">
                <a:latin typeface="Arial"/>
                <a:cs typeface="Arial"/>
              </a:rPr>
              <a:t>Esta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construcción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permite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mayor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precisión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bajas</a:t>
            </a:r>
            <a:r>
              <a:rPr sz="2400" spc="5" dirty="0">
                <a:latin typeface="Arial"/>
                <a:cs typeface="Arial"/>
              </a:rPr>
              <a:t> relaciones.</a:t>
            </a:r>
            <a:endParaRPr sz="2400" dirty="0">
              <a:latin typeface="Arial"/>
              <a:cs typeface="Arial"/>
            </a:endParaRPr>
          </a:p>
          <a:p>
            <a:pPr marL="12700" marR="7620" algn="just">
              <a:lnSpc>
                <a:spcPts val="2400"/>
              </a:lnSpc>
              <a:spcBef>
                <a:spcPts val="1025"/>
              </a:spcBef>
              <a:buFont typeface="Arial"/>
              <a:buAutoNum type="alphaLcParenR"/>
              <a:tabLst>
                <a:tab pos="210809" algn="l"/>
              </a:tabLst>
            </a:pP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</a:t>
            </a:r>
            <a:r>
              <a:rPr sz="2400" dirty="0">
                <a:latin typeface="Arial"/>
                <a:cs typeface="Arial"/>
              </a:rPr>
              <a:t>. Los devanados primarios </a:t>
            </a:r>
            <a:r>
              <a:rPr sz="2400" spc="-5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secundarios están </a:t>
            </a:r>
            <a:r>
              <a:rPr sz="2400" spc="-5" dirty="0">
                <a:latin typeface="Arial"/>
                <a:cs typeface="Arial"/>
              </a:rPr>
              <a:t>completamente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aislados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ensamblados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permanentemente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núcleo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laminado.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El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 primario, consiste en un conductor </a:t>
            </a:r>
            <a:r>
              <a:rPr sz="2400" spc="5" dirty="0">
                <a:latin typeface="Arial"/>
                <a:cs typeface="Arial"/>
              </a:rPr>
              <a:t>tipo </a:t>
            </a:r>
            <a:r>
              <a:rPr sz="2400" dirty="0">
                <a:latin typeface="Arial"/>
                <a:cs typeface="Arial"/>
              </a:rPr>
              <a:t>barra que pasa por </a:t>
            </a:r>
            <a:r>
              <a:rPr sz="2400" spc="5" dirty="0">
                <a:latin typeface="Arial"/>
                <a:cs typeface="Arial"/>
              </a:rPr>
              <a:t>la 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ventana de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núcleo.</a:t>
            </a:r>
          </a:p>
          <a:p>
            <a:pPr marL="12700" marR="6351" algn="just">
              <a:lnSpc>
                <a:spcPts val="2400"/>
              </a:lnSpc>
              <a:spcBef>
                <a:spcPts val="1025"/>
              </a:spcBef>
              <a:buFont typeface="Arial"/>
              <a:buAutoNum type="alphaLcParenR"/>
              <a:tabLst>
                <a:tab pos="269227" algn="l"/>
              </a:tabLst>
            </a:pP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4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Boquilla</a:t>
            </a:r>
            <a:r>
              <a:rPr sz="2400" b="1" spc="1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(Ventana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 Bushing).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secundario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está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completamente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aislados</a:t>
            </a:r>
            <a:r>
              <a:rPr sz="2400" spc="1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ensamblado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permanentemente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un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núcleo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laminado.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1" dirty="0">
                <a:latin typeface="Arial"/>
                <a:cs typeface="Arial"/>
              </a:rPr>
              <a:t>El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conductor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primario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 través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núcleo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 actúa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como 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devanado primario.</a:t>
            </a:r>
          </a:p>
          <a:p>
            <a:pPr marL="12700" marR="5080" algn="just">
              <a:lnSpc>
                <a:spcPts val="2400"/>
              </a:lnSpc>
              <a:spcBef>
                <a:spcPts val="1005"/>
              </a:spcBef>
            </a:pPr>
            <a:r>
              <a:rPr sz="2400" b="1" spc="11" dirty="0">
                <a:latin typeface="Arial"/>
                <a:cs typeface="Arial"/>
              </a:rPr>
              <a:t>Tipo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Aislamiento. </a:t>
            </a:r>
            <a:r>
              <a:rPr sz="2400" dirty="0">
                <a:latin typeface="Arial"/>
                <a:cs typeface="Arial"/>
              </a:rPr>
              <a:t>Los materiales que </a:t>
            </a:r>
            <a:r>
              <a:rPr sz="2400" spc="-5" dirty="0">
                <a:latin typeface="Arial"/>
                <a:cs typeface="Arial"/>
              </a:rPr>
              <a:t>se </a:t>
            </a:r>
            <a:r>
              <a:rPr sz="2400" spc="5" dirty="0">
                <a:latin typeface="Arial"/>
                <a:cs typeface="Arial"/>
              </a:rPr>
              <a:t>utilizan. </a:t>
            </a:r>
            <a:r>
              <a:rPr sz="2400" dirty="0">
                <a:latin typeface="Arial"/>
                <a:cs typeface="Arial"/>
              </a:rPr>
              <a:t>para el aislamiento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dependen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voltaje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sistema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conectar,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la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nominal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83605" y="1243078"/>
            <a:ext cx="5279391" cy="325922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254" algn="just">
              <a:lnSpc>
                <a:spcPts val="1420"/>
              </a:lnSpc>
              <a:spcBef>
                <a:spcPts val="160"/>
              </a:spcBef>
            </a:pPr>
            <a:r>
              <a:rPr sz="1200" dirty="0">
                <a:latin typeface="Arial"/>
                <a:cs typeface="Arial"/>
              </a:rPr>
              <a:t>de aislamiento debe ser al </a:t>
            </a:r>
            <a:r>
              <a:rPr sz="1200" spc="-11" dirty="0">
                <a:latin typeface="Arial"/>
                <a:cs typeface="Arial"/>
              </a:rPr>
              <a:t>menos </a:t>
            </a:r>
            <a:r>
              <a:rPr sz="1200" spc="5" dirty="0">
                <a:latin typeface="Arial"/>
                <a:cs typeface="Arial"/>
              </a:rPr>
              <a:t>igual </a:t>
            </a:r>
            <a:r>
              <a:rPr sz="1200" spc="-5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tensión </a:t>
            </a:r>
            <a:r>
              <a:rPr sz="1200" spc="-15" dirty="0">
                <a:latin typeface="Arial"/>
                <a:cs typeface="Arial"/>
              </a:rPr>
              <a:t>mas </a:t>
            </a:r>
            <a:r>
              <a:rPr sz="1200" dirty="0">
                <a:latin typeface="Arial"/>
                <a:cs typeface="Arial"/>
              </a:rPr>
              <a:t>elevada del </a:t>
            </a:r>
            <a:r>
              <a:rPr sz="1200" spc="-5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 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que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utilice.</a:t>
            </a:r>
            <a:r>
              <a:rPr sz="1200" dirty="0">
                <a:latin typeface="Arial"/>
                <a:cs typeface="Arial"/>
              </a:rPr>
              <a:t> Los </a:t>
            </a:r>
            <a:r>
              <a:rPr sz="1200" spc="5" dirty="0">
                <a:latin typeface="Arial"/>
                <a:cs typeface="Arial"/>
              </a:rPr>
              <a:t>tipos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aislamiento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divide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tres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clases:</a:t>
            </a: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99200"/>
              </a:lnSpc>
              <a:spcBef>
                <a:spcPts val="975"/>
              </a:spcBef>
              <a:buFont typeface="Arial"/>
              <a:buAutoNum type="alphaLcParenR"/>
              <a:tabLst>
                <a:tab pos="220334" algn="l"/>
              </a:tabLst>
            </a:pPr>
            <a:r>
              <a:rPr sz="1200" dirty="0">
                <a:latin typeface="Arial"/>
                <a:cs typeface="Arial"/>
              </a:rPr>
              <a:t>Material para </a:t>
            </a:r>
            <a:r>
              <a:rPr sz="1200" spc="-11" dirty="0">
                <a:latin typeface="Arial"/>
                <a:cs typeface="Arial"/>
              </a:rPr>
              <a:t>baja </a:t>
            </a:r>
            <a:r>
              <a:rPr sz="1200" dirty="0">
                <a:latin typeface="Arial"/>
                <a:cs typeface="Arial"/>
              </a:rPr>
              <a:t>tensión. Generalmente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dirty="0">
                <a:latin typeface="Arial"/>
                <a:cs typeface="Arial"/>
              </a:rPr>
              <a:t>TC's son construidos con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aislamiento en </a:t>
            </a:r>
            <a:r>
              <a:rPr sz="1200" spc="5" dirty="0">
                <a:latin typeface="Arial"/>
                <a:cs typeface="Arial"/>
              </a:rPr>
              <a:t>aire </a:t>
            </a:r>
            <a:r>
              <a:rPr sz="1200" spc="-5" dirty="0">
                <a:latin typeface="Arial"/>
                <a:cs typeface="Arial"/>
              </a:rPr>
              <a:t>o </a:t>
            </a:r>
            <a:r>
              <a:rPr sz="1200" dirty="0">
                <a:latin typeface="Arial"/>
                <a:cs typeface="Arial"/>
              </a:rPr>
              <a:t>resina sintética, suponiéndose que </a:t>
            </a:r>
            <a:r>
              <a:rPr sz="1200" spc="5" dirty="0">
                <a:latin typeface="Arial"/>
                <a:cs typeface="Arial"/>
              </a:rPr>
              <a:t>lo </a:t>
            </a:r>
            <a:r>
              <a:rPr sz="1200" spc="-11" dirty="0">
                <a:latin typeface="Arial"/>
                <a:cs typeface="Arial"/>
              </a:rPr>
              <a:t>común </a:t>
            </a:r>
            <a:r>
              <a:rPr sz="1200" dirty="0">
                <a:latin typeface="Arial"/>
                <a:cs typeface="Arial"/>
              </a:rPr>
              <a:t>son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instalaciones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interiores.</a:t>
            </a:r>
            <a:endParaRPr sz="1200">
              <a:latin typeface="Arial"/>
              <a:cs typeface="Arial"/>
            </a:endParaRPr>
          </a:p>
          <a:p>
            <a:pPr marL="12700" marR="6351" algn="just">
              <a:lnSpc>
                <a:spcPct val="98900"/>
              </a:lnSpc>
              <a:spcBef>
                <a:spcPts val="1025"/>
              </a:spcBef>
              <a:buFont typeface="Arial"/>
              <a:buAutoNum type="alphaLcParenR"/>
              <a:tabLst>
                <a:tab pos="269227" algn="l"/>
              </a:tabLst>
            </a:pPr>
            <a:r>
              <a:rPr sz="1200" dirty="0">
                <a:latin typeface="Arial"/>
                <a:cs typeface="Arial"/>
              </a:rPr>
              <a:t>Material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media</a:t>
            </a:r>
            <a:r>
              <a:rPr sz="1200" dirty="0">
                <a:latin typeface="Arial"/>
                <a:cs typeface="Arial"/>
              </a:rPr>
              <a:t> tensión.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transformadores</a:t>
            </a:r>
            <a:r>
              <a:rPr sz="1200" dirty="0">
                <a:latin typeface="Arial"/>
                <a:cs typeface="Arial"/>
              </a:rPr>
              <a:t> para</a:t>
            </a:r>
            <a:r>
              <a:rPr sz="1200" spc="5" dirty="0">
                <a:latin typeface="Arial"/>
                <a:cs typeface="Arial"/>
              </a:rPr>
              <a:t> instalaciones 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interiores </a:t>
            </a:r>
            <a:r>
              <a:rPr sz="1200" dirty="0">
                <a:latin typeface="Arial"/>
                <a:cs typeface="Arial"/>
              </a:rPr>
              <a:t>(tensión de </a:t>
            </a:r>
            <a:r>
              <a:rPr sz="1200" spc="-5" dirty="0">
                <a:latin typeface="Arial"/>
                <a:cs typeface="Arial"/>
              </a:rPr>
              <a:t>3 a </a:t>
            </a:r>
            <a:r>
              <a:rPr sz="1200" dirty="0">
                <a:latin typeface="Arial"/>
                <a:cs typeface="Arial"/>
              </a:rPr>
              <a:t>25 </a:t>
            </a:r>
            <a:r>
              <a:rPr sz="1200" spc="-11" dirty="0">
                <a:latin typeface="Arial"/>
                <a:cs typeface="Arial"/>
              </a:rPr>
              <a:t>KV) </a:t>
            </a:r>
            <a:r>
              <a:rPr sz="1200" dirty="0">
                <a:latin typeface="Arial"/>
                <a:cs typeface="Arial"/>
              </a:rPr>
              <a:t>son construidos con aislamiento de aceite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 envolvente de porcelana (diseño antiguo), </a:t>
            </a:r>
            <a:r>
              <a:rPr sz="1200" spc="-5" dirty="0">
                <a:latin typeface="Arial"/>
                <a:cs typeface="Arial"/>
              </a:rPr>
              <a:t>o </a:t>
            </a:r>
            <a:r>
              <a:rPr sz="1200" dirty="0">
                <a:latin typeface="Arial"/>
                <a:cs typeface="Arial"/>
              </a:rPr>
              <a:t>con resina sintética (diseño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moderno).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ts val="1420"/>
              </a:lnSpc>
              <a:spcBef>
                <a:spcPts val="1045"/>
              </a:spcBef>
            </a:pP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aparatos</a:t>
            </a:r>
            <a:r>
              <a:rPr sz="1200" spc="33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para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instalaciones </a:t>
            </a:r>
            <a:r>
              <a:rPr sz="1200" dirty="0">
                <a:latin typeface="Arial"/>
                <a:cs typeface="Arial"/>
              </a:rPr>
              <a:t>exteriores son generalmente construidos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aislamiento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porcelana-aceite,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aunque</a:t>
            </a:r>
            <a:r>
              <a:rPr sz="1200" spc="5" dirty="0">
                <a:latin typeface="Arial"/>
                <a:cs typeface="Arial"/>
              </a:rPr>
              <a:t> la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técnica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mas</a:t>
            </a:r>
            <a:r>
              <a:rPr sz="1200" spc="-11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moderna</a:t>
            </a:r>
            <a:r>
              <a:rPr sz="1200" dirty="0">
                <a:latin typeface="Arial"/>
                <a:cs typeface="Arial"/>
              </a:rPr>
              <a:t> está </a:t>
            </a:r>
            <a:r>
              <a:rPr sz="1200" spc="5" dirty="0">
                <a:latin typeface="Arial"/>
                <a:cs typeface="Arial"/>
              </a:rPr>
              <a:t> realizando </a:t>
            </a:r>
            <a:r>
              <a:rPr sz="1200" spc="-5" dirty="0">
                <a:latin typeface="Arial"/>
                <a:cs typeface="Arial"/>
              </a:rPr>
              <a:t>ya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aislamientos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seco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para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este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tipo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transformadores.</a:t>
            </a:r>
            <a:endParaRPr sz="1200">
              <a:latin typeface="Arial"/>
              <a:cs typeface="Arial"/>
            </a:endParaRPr>
          </a:p>
          <a:p>
            <a:pPr marL="12700" marR="8254" algn="just">
              <a:lnSpc>
                <a:spcPct val="99200"/>
              </a:lnSpc>
              <a:spcBef>
                <a:spcPts val="971"/>
              </a:spcBef>
              <a:buFont typeface="Arial"/>
              <a:buAutoNum type="alphaLcParenR" startAt="3"/>
              <a:tabLst>
                <a:tab pos="217160" algn="l"/>
              </a:tabLst>
            </a:pPr>
            <a:r>
              <a:rPr sz="1200" dirty="0">
                <a:latin typeface="Arial"/>
                <a:cs typeface="Arial"/>
              </a:rPr>
              <a:t>Materiales para </a:t>
            </a:r>
            <a:r>
              <a:rPr sz="1200" spc="5" dirty="0">
                <a:latin typeface="Arial"/>
                <a:cs typeface="Arial"/>
              </a:rPr>
              <a:t>alta </a:t>
            </a:r>
            <a:r>
              <a:rPr sz="1200" dirty="0">
                <a:latin typeface="Arial"/>
                <a:cs typeface="Arial"/>
              </a:rPr>
              <a:t>tensión. Los </a:t>
            </a:r>
            <a:r>
              <a:rPr sz="1200" spc="-5" dirty="0">
                <a:latin typeface="Arial"/>
                <a:cs typeface="Arial"/>
              </a:rPr>
              <a:t>transformadores </a:t>
            </a:r>
            <a:r>
              <a:rPr sz="1200" dirty="0">
                <a:latin typeface="Arial"/>
                <a:cs typeface="Arial"/>
              </a:rPr>
              <a:t>para </a:t>
            </a:r>
            <a:r>
              <a:rPr sz="1200" spc="5" dirty="0">
                <a:latin typeface="Arial"/>
                <a:cs typeface="Arial"/>
              </a:rPr>
              <a:t>alta </a:t>
            </a:r>
            <a:r>
              <a:rPr sz="1200" dirty="0">
                <a:latin typeface="Arial"/>
                <a:cs typeface="Arial"/>
              </a:rPr>
              <a:t>tensión son </a:t>
            </a:r>
            <a:r>
              <a:rPr sz="1200" spc="5" dirty="0">
                <a:latin typeface="Arial"/>
                <a:cs typeface="Arial"/>
              </a:rPr>
              <a:t> aislados </a:t>
            </a:r>
            <a:r>
              <a:rPr sz="1200" dirty="0">
                <a:latin typeface="Arial"/>
                <a:cs typeface="Arial"/>
              </a:rPr>
              <a:t>con papel </a:t>
            </a:r>
            <a:r>
              <a:rPr sz="1200" spc="5" dirty="0">
                <a:latin typeface="Arial"/>
                <a:cs typeface="Arial"/>
              </a:rPr>
              <a:t>dieléctrico, </a:t>
            </a:r>
            <a:r>
              <a:rPr sz="1200" dirty="0">
                <a:latin typeface="Arial"/>
                <a:cs typeface="Arial"/>
              </a:rPr>
              <a:t>impregnados con aceite </a:t>
            </a:r>
            <a:r>
              <a:rPr sz="1200" spc="-5" dirty="0">
                <a:latin typeface="Arial"/>
                <a:cs typeface="Arial"/>
              </a:rPr>
              <a:t>y </a:t>
            </a:r>
            <a:r>
              <a:rPr sz="1200" dirty="0">
                <a:latin typeface="Arial"/>
                <a:cs typeface="Arial"/>
              </a:rPr>
              <a:t>colocados en una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envolvente 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porcelana.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83605" y="5092703"/>
            <a:ext cx="5279391" cy="339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Sus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diferentes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núcleos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están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divididos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dependiendo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su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uso:</a:t>
            </a:r>
            <a:endParaRPr sz="1200">
              <a:latin typeface="Arial"/>
              <a:cs typeface="Arial"/>
            </a:endParaRPr>
          </a:p>
          <a:p>
            <a:pPr marL="469876" indent="-228589">
              <a:spcBef>
                <a:spcPts val="25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1200" spc="-5" dirty="0">
                <a:latin typeface="Arial"/>
                <a:cs typeface="Arial"/>
              </a:rPr>
              <a:t>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precisión</a:t>
            </a:r>
            <a:r>
              <a:rPr sz="1200" dirty="0">
                <a:latin typeface="Arial"/>
                <a:cs typeface="Arial"/>
              </a:rPr>
              <a:t> para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contadores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energía.</a:t>
            </a:r>
            <a:endParaRPr sz="1200">
              <a:latin typeface="Arial"/>
              <a:cs typeface="Arial"/>
            </a:endParaRPr>
          </a:p>
          <a:p>
            <a:pPr marL="469876" indent="-228589">
              <a:spcBef>
                <a:spcPts val="20"/>
              </a:spcBef>
              <a:buFont typeface="Symbol"/>
              <a:buChar char=""/>
              <a:tabLst>
                <a:tab pos="469243" algn="l"/>
                <a:tab pos="469876" algn="l"/>
              </a:tabLst>
            </a:pPr>
            <a:r>
              <a:rPr sz="1200" spc="-5" dirty="0">
                <a:latin typeface="Arial"/>
                <a:cs typeface="Arial"/>
              </a:rPr>
              <a:t>Para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alimentación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sistema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protección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</a:t>
            </a:r>
            <a:r>
              <a:rPr sz="1200" spc="1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subestación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 marL="12700" marR="5715" algn="just">
              <a:spcBef>
                <a:spcPts val="1200"/>
              </a:spcBef>
            </a:pPr>
            <a:r>
              <a:rPr sz="1200" spc="-5" dirty="0">
                <a:latin typeface="Arial"/>
                <a:cs typeface="Arial"/>
              </a:rPr>
              <a:t>Estos CT </a:t>
            </a:r>
            <a:r>
              <a:rPr sz="1200" dirty="0">
                <a:latin typeface="Arial"/>
                <a:cs typeface="Arial"/>
              </a:rPr>
              <a:t>tienen una limitación en </a:t>
            </a:r>
            <a:r>
              <a:rPr sz="1200" spc="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cantidad de </a:t>
            </a:r>
            <a:r>
              <a:rPr sz="1200" spc="5" dirty="0">
                <a:latin typeface="Arial"/>
                <a:cs typeface="Arial"/>
              </a:rPr>
              <a:t>equipos </a:t>
            </a:r>
            <a:r>
              <a:rPr sz="1200" dirty="0">
                <a:latin typeface="Arial"/>
                <a:cs typeface="Arial"/>
              </a:rPr>
              <a:t>que </a:t>
            </a:r>
            <a:r>
              <a:rPr sz="1200" spc="-5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le </a:t>
            </a:r>
            <a:r>
              <a:rPr sz="1200" dirty="0">
                <a:latin typeface="Arial"/>
                <a:cs typeface="Arial"/>
              </a:rPr>
              <a:t>pueden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conectar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 cada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núcleo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y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se</a:t>
            </a:r>
            <a:r>
              <a:rPr sz="1200" dirty="0">
                <a:latin typeface="Arial"/>
                <a:cs typeface="Arial"/>
              </a:rPr>
              <a:t> conoce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como</a:t>
            </a:r>
            <a:r>
              <a:rPr sz="1200" spc="-11" dirty="0">
                <a:latin typeface="Arial"/>
                <a:cs typeface="Arial"/>
              </a:rPr>
              <a:t> </a:t>
            </a:r>
            <a:r>
              <a:rPr sz="12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burden</a:t>
            </a:r>
            <a:r>
              <a:rPr sz="12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y se </a:t>
            </a:r>
            <a:r>
              <a:rPr sz="1200" spc="-11" dirty="0">
                <a:latin typeface="Arial"/>
                <a:cs typeface="Arial"/>
              </a:rPr>
              <a:t>mide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Voltio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Amperios.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1">
              <a:latin typeface="Arial"/>
              <a:cs typeface="Arial"/>
            </a:endParaRPr>
          </a:p>
          <a:p>
            <a:pPr marL="12700" marR="5080" algn="just">
              <a:lnSpc>
                <a:spcPct val="101699"/>
              </a:lnSpc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200" b="1" u="sng" spc="2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perdida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señal</a:t>
            </a:r>
            <a:r>
              <a:rPr sz="1200" b="1" u="sng" spc="2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corriente</a:t>
            </a:r>
            <a:r>
              <a:rPr sz="1200" b="1" u="sng" spc="2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estos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equipos</a:t>
            </a:r>
            <a:r>
              <a:rPr sz="1200" b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entregan</a:t>
            </a:r>
            <a:r>
              <a:rPr sz="1200" b="1" u="sng" spc="1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hace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actúen</a:t>
            </a:r>
            <a:r>
              <a:rPr sz="12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mal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las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protecciones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las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medidas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sean</a:t>
            </a:r>
            <a:r>
              <a:rPr sz="12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erróneas.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1"/>
              </a:spcBef>
            </a:pPr>
            <a:endParaRPr sz="1251">
              <a:latin typeface="Arial"/>
              <a:cs typeface="Arial"/>
            </a:endParaRPr>
          </a:p>
          <a:p>
            <a:pPr marL="12700"/>
            <a:r>
              <a:rPr sz="12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PRECAUCIÓN: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01699"/>
              </a:lnSpc>
            </a:pPr>
            <a:r>
              <a:rPr sz="1200" b="1" u="sng" spc="-1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 un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Corriente 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por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esta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circulando corriente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por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devanado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primario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 deben abrir las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conexiones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los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devanados secundarios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sin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antes cortocircuitarlas. Sin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cortocircuitar se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producirán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sobre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tensiones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peligrosas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las</a:t>
            </a:r>
            <a:r>
              <a:rPr sz="1200" b="1" u="sng" spc="33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personas</a:t>
            </a:r>
            <a:r>
              <a:rPr sz="1200" b="1" u="sng" spc="3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200" b="1" u="sng" spc="3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7845" y="974397"/>
            <a:ext cx="4876800" cy="3657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35800" y="5105400"/>
            <a:ext cx="3810000" cy="3886200"/>
          </a:xfrm>
          <a:prstGeom prst="rect">
            <a:avLst/>
          </a:prstGeom>
        </p:spPr>
      </p:pic>
      <p:grpSp>
        <p:nvGrpSpPr>
          <p:cNvPr id="4" name="object 2"/>
          <p:cNvGrpSpPr/>
          <p:nvPr/>
        </p:nvGrpSpPr>
        <p:grpSpPr>
          <a:xfrm>
            <a:off x="9779000" y="1143001"/>
            <a:ext cx="5252085" cy="3733800"/>
            <a:chOff x="1441703" y="1441703"/>
            <a:chExt cx="5252085" cy="3968750"/>
          </a:xfrm>
        </p:grpSpPr>
        <p:pic>
          <p:nvPicPr>
            <p:cNvPr id="5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1703" y="1441703"/>
              <a:ext cx="5251704" cy="3938016"/>
            </a:xfrm>
            <a:prstGeom prst="rect">
              <a:avLst/>
            </a:prstGeom>
          </p:spPr>
        </p:pic>
        <p:sp>
          <p:nvSpPr>
            <p:cNvPr id="6" name="object 4"/>
            <p:cNvSpPr/>
            <p:nvPr/>
          </p:nvSpPr>
          <p:spPr>
            <a:xfrm>
              <a:off x="1441703" y="5394959"/>
              <a:ext cx="5252085" cy="15240"/>
            </a:xfrm>
            <a:custGeom>
              <a:avLst/>
              <a:gdLst/>
              <a:ahLst/>
              <a:cxnLst/>
              <a:rect l="l" t="t" r="r" b="b"/>
              <a:pathLst>
                <a:path w="5252084" h="15239">
                  <a:moveTo>
                    <a:pt x="5251704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5251704" y="15239"/>
                  </a:lnTo>
                  <a:lnTo>
                    <a:pt x="5251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9800" y="1617984"/>
            <a:ext cx="16230599" cy="5880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u="sng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Tipos</a:t>
            </a:r>
            <a:r>
              <a:rPr sz="2800" b="1" u="sng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u="sng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sobretensiones</a:t>
            </a:r>
          </a:p>
          <a:p>
            <a:pPr>
              <a:spcBef>
                <a:spcPts val="25"/>
              </a:spcBef>
            </a:pPr>
            <a:endParaRPr sz="2400" dirty="0">
              <a:latin typeface="Arial"/>
              <a:cs typeface="Arial"/>
            </a:endParaRPr>
          </a:p>
          <a:p>
            <a:pPr marL="12700" marR="6351" algn="just">
              <a:lnSpc>
                <a:spcPct val="101699"/>
              </a:lnSpc>
              <a:buAutoNum type="arabicPeriod"/>
              <a:tabLst>
                <a:tab pos="238749" algn="l"/>
              </a:tabLst>
            </a:pPr>
            <a:r>
              <a:rPr sz="2400" b="1" spc="-5" dirty="0">
                <a:latin typeface="Arial"/>
                <a:cs typeface="Arial"/>
              </a:rPr>
              <a:t>Sobretensiones</a:t>
            </a:r>
            <a:r>
              <a:rPr sz="2400" b="1" dirty="0">
                <a:latin typeface="Arial"/>
                <a:cs typeface="Arial"/>
              </a:rPr>
              <a:t> 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impulso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</a:t>
            </a:r>
            <a:r>
              <a:rPr sz="2400" b="1" spc="1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rayo.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Generadas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por</a:t>
            </a:r>
            <a:r>
              <a:rPr sz="2400" b="1" spc="11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descargas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atmosfericas</a:t>
            </a:r>
            <a:endParaRPr lang="es-AR" sz="2400" b="1" dirty="0" smtClean="0">
              <a:latin typeface="Arial"/>
              <a:cs typeface="Arial"/>
            </a:endParaRPr>
          </a:p>
          <a:p>
            <a:pPr marL="12700" marR="6351" algn="just">
              <a:lnSpc>
                <a:spcPct val="101699"/>
              </a:lnSpc>
              <a:buAutoNum type="arabicPeriod"/>
              <a:tabLst>
                <a:tab pos="238749" algn="l"/>
              </a:tabLst>
            </a:pP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ct val="101699"/>
              </a:lnSpc>
              <a:buAutoNum type="arabicPeriod"/>
              <a:tabLst>
                <a:tab pos="238749" algn="l"/>
              </a:tabLst>
            </a:pPr>
            <a:r>
              <a:rPr sz="2400" b="1" spc="-5" dirty="0">
                <a:latin typeface="Arial"/>
                <a:cs typeface="Arial"/>
              </a:rPr>
              <a:t>Sobretensiones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impulso </a:t>
            </a:r>
            <a:r>
              <a:rPr sz="2400" b="1" spc="5" dirty="0">
                <a:latin typeface="Arial"/>
                <a:cs typeface="Arial"/>
              </a:rPr>
              <a:t>por </a:t>
            </a:r>
            <a:r>
              <a:rPr sz="2400" b="1" spc="-5" dirty="0">
                <a:latin typeface="Arial"/>
                <a:cs typeface="Arial"/>
              </a:rPr>
              <a:t>maniobras. Generadas </a:t>
            </a:r>
            <a:r>
              <a:rPr sz="2400" b="1" spc="5" dirty="0">
                <a:latin typeface="Arial"/>
                <a:cs typeface="Arial"/>
              </a:rPr>
              <a:t>por </a:t>
            </a:r>
            <a:r>
              <a:rPr sz="2400" b="1" spc="-5" dirty="0">
                <a:latin typeface="Arial"/>
                <a:cs typeface="Arial"/>
              </a:rPr>
              <a:t>la </a:t>
            </a:r>
            <a:r>
              <a:rPr sz="2400" b="1" dirty="0">
                <a:latin typeface="Arial"/>
                <a:cs typeface="Arial"/>
              </a:rPr>
              <a:t>operación 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 err="1">
                <a:latin typeface="Arial"/>
                <a:cs typeface="Arial"/>
              </a:rPr>
              <a:t>interruptores</a:t>
            </a:r>
            <a:r>
              <a:rPr sz="2400" b="1" spc="-5" dirty="0" smtClean="0">
                <a:latin typeface="Arial"/>
                <a:cs typeface="Arial"/>
              </a:rPr>
              <a:t>.</a:t>
            </a:r>
            <a:endParaRPr lang="es-AR" sz="2400" b="1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1699"/>
              </a:lnSpc>
              <a:buAutoNum type="arabicPeriod"/>
              <a:tabLst>
                <a:tab pos="238749" algn="l"/>
              </a:tabLst>
            </a:pPr>
            <a:endParaRPr sz="2400" dirty="0">
              <a:latin typeface="Arial"/>
              <a:cs typeface="Arial"/>
            </a:endParaRPr>
          </a:p>
          <a:p>
            <a:pPr marL="12700" marR="7620" algn="just">
              <a:lnSpc>
                <a:spcPct val="101699"/>
              </a:lnSpc>
              <a:buAutoNum type="arabicPeriod"/>
              <a:tabLst>
                <a:tab pos="238749" algn="l"/>
              </a:tabLst>
            </a:pPr>
            <a:r>
              <a:rPr sz="2400" b="1" spc="-5" dirty="0">
                <a:latin typeface="Arial"/>
                <a:cs typeface="Arial"/>
              </a:rPr>
              <a:t>Sobretensiones </a:t>
            </a:r>
            <a:r>
              <a:rPr sz="2400" b="1" dirty="0">
                <a:latin typeface="Arial"/>
                <a:cs typeface="Arial"/>
              </a:rPr>
              <a:t>de baja </a:t>
            </a:r>
            <a:r>
              <a:rPr sz="2400" b="1" spc="-5" dirty="0">
                <a:latin typeface="Arial"/>
                <a:cs typeface="Arial"/>
              </a:rPr>
              <a:t>frecuencia. Generadas </a:t>
            </a:r>
            <a:r>
              <a:rPr sz="2400" b="1" spc="5" dirty="0">
                <a:latin typeface="Arial"/>
                <a:cs typeface="Arial"/>
              </a:rPr>
              <a:t>por </a:t>
            </a:r>
            <a:r>
              <a:rPr sz="2400" b="1" dirty="0">
                <a:latin typeface="Arial"/>
                <a:cs typeface="Arial"/>
              </a:rPr>
              <a:t>los </a:t>
            </a:r>
            <a:r>
              <a:rPr sz="2400" b="1" spc="-5" dirty="0">
                <a:latin typeface="Arial"/>
                <a:cs typeface="Arial"/>
              </a:rPr>
              <a:t>rechazos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carga de </a:t>
            </a:r>
            <a:r>
              <a:rPr sz="2400" b="1" spc="-11" dirty="0">
                <a:latin typeface="Arial"/>
                <a:cs typeface="Arial"/>
              </a:rPr>
              <a:t>un </a:t>
            </a:r>
            <a:r>
              <a:rPr sz="2400" b="1" dirty="0">
                <a:latin typeface="Arial"/>
                <a:cs typeface="Arial"/>
              </a:rPr>
              <a:t>sistema, </a:t>
            </a:r>
            <a:r>
              <a:rPr sz="2400" b="1" spc="5" dirty="0">
                <a:latin typeface="Arial"/>
                <a:cs typeface="Arial"/>
              </a:rPr>
              <a:t>por </a:t>
            </a:r>
            <a:r>
              <a:rPr sz="2400" b="1" dirty="0">
                <a:latin typeface="Arial"/>
                <a:cs typeface="Arial"/>
              </a:rPr>
              <a:t>desequilibrios de </a:t>
            </a:r>
            <a:r>
              <a:rPr sz="2400" b="1" spc="-15" dirty="0">
                <a:latin typeface="Arial"/>
                <a:cs typeface="Arial"/>
              </a:rPr>
              <a:t>una </a:t>
            </a:r>
            <a:r>
              <a:rPr sz="2400" b="1" spc="-5" dirty="0">
                <a:latin typeface="Arial"/>
                <a:cs typeface="Arial"/>
              </a:rPr>
              <a:t>red o </a:t>
            </a:r>
            <a:r>
              <a:rPr sz="2400" b="1" dirty="0">
                <a:latin typeface="Arial"/>
                <a:cs typeface="Arial"/>
              </a:rPr>
              <a:t>cortocircuitos de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fase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tierra.</a:t>
            </a:r>
            <a:endParaRPr sz="2400" dirty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sz="2400" dirty="0">
              <a:latin typeface="Arial"/>
              <a:cs typeface="Arial"/>
            </a:endParaRPr>
          </a:p>
          <a:p>
            <a:pPr marL="12700" marR="5715" algn="just">
              <a:lnSpc>
                <a:spcPct val="101699"/>
              </a:lnSpc>
            </a:pPr>
            <a:r>
              <a:rPr sz="2400" b="1" dirty="0">
                <a:latin typeface="Arial"/>
                <a:cs typeface="Arial"/>
              </a:rPr>
              <a:t>Estos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equipos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cuentan</a:t>
            </a:r>
            <a:r>
              <a:rPr sz="2400" b="1" dirty="0">
                <a:latin typeface="Arial"/>
                <a:cs typeface="Arial"/>
              </a:rPr>
              <a:t> con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contadores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descargas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 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algunos 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casos con medidores de </a:t>
            </a:r>
            <a:r>
              <a:rPr sz="2400" b="1" spc="-5" dirty="0">
                <a:latin typeface="Arial"/>
                <a:cs typeface="Arial"/>
              </a:rPr>
              <a:t>corriente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fuga ( </a:t>
            </a:r>
            <a:r>
              <a:rPr sz="2400" b="1" dirty="0">
                <a:latin typeface="Arial"/>
                <a:cs typeface="Arial"/>
              </a:rPr>
              <a:t>indicando el estado del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pararrayos).</a:t>
            </a:r>
            <a:endParaRPr sz="2400" dirty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sz="2400" dirty="0">
              <a:latin typeface="Arial"/>
              <a:cs typeface="Arial"/>
            </a:endParaRPr>
          </a:p>
          <a:p>
            <a:pPr marL="12700" marR="5715" algn="just">
              <a:lnSpc>
                <a:spcPct val="101699"/>
              </a:lnSpc>
            </a:pPr>
            <a:r>
              <a:rPr sz="2400" b="1" spc="-11" dirty="0">
                <a:latin typeface="Arial"/>
                <a:cs typeface="Arial"/>
              </a:rPr>
              <a:t>Es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1" dirty="0">
                <a:latin typeface="Arial"/>
                <a:cs typeface="Arial"/>
              </a:rPr>
              <a:t>muy</a:t>
            </a:r>
            <a:r>
              <a:rPr sz="2400" b="1" spc="-5" dirty="0">
                <a:latin typeface="Arial"/>
                <a:cs typeface="Arial"/>
              </a:rPr>
              <a:t> importante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vigilar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la</a:t>
            </a:r>
            <a:r>
              <a:rPr sz="2400" b="1" dirty="0">
                <a:latin typeface="Arial"/>
                <a:cs typeface="Arial"/>
              </a:rPr>
              <a:t> operación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estos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contadores</a:t>
            </a:r>
            <a:r>
              <a:rPr sz="2400" b="1" spc="33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pues </a:t>
            </a:r>
            <a:r>
              <a:rPr sz="2400" b="1" dirty="0">
                <a:latin typeface="Arial"/>
                <a:cs typeface="Arial"/>
              </a:rPr>
              <a:t> pueden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ayudar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 identificar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cuando</a:t>
            </a:r>
            <a:r>
              <a:rPr sz="2400" b="1" dirty="0">
                <a:latin typeface="Arial"/>
                <a:cs typeface="Arial"/>
              </a:rPr>
              <a:t> se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están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presentando </a:t>
            </a:r>
            <a:r>
              <a:rPr sz="2400" b="1" dirty="0">
                <a:latin typeface="Arial"/>
                <a:cs typeface="Arial"/>
              </a:rPr>
              <a:t> sobretensiones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la</a:t>
            </a:r>
            <a:r>
              <a:rPr sz="2400" b="1" dirty="0">
                <a:latin typeface="Arial"/>
                <a:cs typeface="Arial"/>
              </a:rPr>
              <a:t> subestación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cuando</a:t>
            </a:r>
            <a:r>
              <a:rPr sz="2400" b="1" dirty="0">
                <a:latin typeface="Arial"/>
                <a:cs typeface="Arial"/>
              </a:rPr>
              <a:t> el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equipo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mal </a:t>
            </a:r>
            <a:r>
              <a:rPr sz="2400" b="1" dirty="0">
                <a:latin typeface="Arial"/>
                <a:cs typeface="Arial"/>
              </a:rPr>
              <a:t> estado.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  <a:p>
            <a:pPr algn="just">
              <a:spcBef>
                <a:spcPts val="20"/>
              </a:spcBef>
            </a:pPr>
            <a:endParaRPr sz="125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609600"/>
            <a:ext cx="16306799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PARARRAYOS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000" dirty="0">
              <a:latin typeface="Arial"/>
              <a:cs typeface="Arial"/>
            </a:endParaRPr>
          </a:p>
          <a:p>
            <a:pPr marL="406397" marR="55877" indent="-342900" algn="just">
              <a:lnSpc>
                <a:spcPct val="101699"/>
              </a:lnSpc>
              <a:buFont typeface="Arial" panose="020B0604020202020204" pitchFamily="34" charset="0"/>
              <a:buChar char="•"/>
            </a:pPr>
            <a:r>
              <a:rPr sz="2000" b="1" spc="-5" dirty="0">
                <a:latin typeface="Arial"/>
                <a:cs typeface="Arial"/>
              </a:rPr>
              <a:t>Son</a:t>
            </a:r>
            <a:r>
              <a:rPr sz="2000" b="1" dirty="0">
                <a:latin typeface="Arial"/>
                <a:cs typeface="Arial"/>
              </a:rPr>
              <a:t> dispositivos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eléctricos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formados</a:t>
            </a:r>
            <a:r>
              <a:rPr sz="2000" b="1" spc="5" dirty="0">
                <a:latin typeface="Arial"/>
                <a:cs typeface="Arial"/>
              </a:rPr>
              <a:t> por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spc="-11" dirty="0">
                <a:latin typeface="Arial"/>
                <a:cs typeface="Arial"/>
              </a:rPr>
              <a:t>un</a:t>
            </a:r>
            <a:r>
              <a:rPr sz="2000" b="1" spc="-5" dirty="0">
                <a:latin typeface="Arial"/>
                <a:cs typeface="Arial"/>
              </a:rPr>
              <a:t> serie</a:t>
            </a:r>
            <a:r>
              <a:rPr sz="2000" b="1" dirty="0">
                <a:latin typeface="Arial"/>
                <a:cs typeface="Arial"/>
              </a:rPr>
              <a:t> 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elementos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resistivos </a:t>
            </a:r>
            <a:r>
              <a:rPr sz="2000" b="1" spc="-11" dirty="0">
                <a:latin typeface="Arial"/>
                <a:cs typeface="Arial"/>
              </a:rPr>
              <a:t>no </a:t>
            </a:r>
            <a:r>
              <a:rPr sz="2000" b="1" spc="-5" dirty="0">
                <a:latin typeface="Arial"/>
                <a:cs typeface="Arial"/>
              </a:rPr>
              <a:t>lineales y </a:t>
            </a:r>
            <a:r>
              <a:rPr sz="2000" b="1" dirty="0">
                <a:latin typeface="Arial"/>
                <a:cs typeface="Arial"/>
              </a:rPr>
              <a:t>explosores </a:t>
            </a:r>
            <a:r>
              <a:rPr sz="2000" b="1" spc="-5" dirty="0">
                <a:latin typeface="Arial"/>
                <a:cs typeface="Arial"/>
              </a:rPr>
              <a:t>que limitan la amplitud </a:t>
            </a:r>
            <a:r>
              <a:rPr sz="2000" b="1" dirty="0">
                <a:latin typeface="Arial"/>
                <a:cs typeface="Arial"/>
              </a:rPr>
              <a:t>de las sobre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tensiones</a:t>
            </a:r>
            <a:r>
              <a:rPr sz="2000" b="1" dirty="0">
                <a:latin typeface="Arial"/>
                <a:cs typeface="Arial"/>
              </a:rPr>
              <a:t> originadas</a:t>
            </a:r>
            <a:r>
              <a:rPr sz="2000" b="1" spc="5" dirty="0">
                <a:latin typeface="Arial"/>
                <a:cs typeface="Arial"/>
              </a:rPr>
              <a:t> por</a:t>
            </a:r>
            <a:r>
              <a:rPr sz="2000" b="1" spc="3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descargas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atmosféricas,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operación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interruptores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desbalances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 </a:t>
            </a:r>
            <a:r>
              <a:rPr sz="2000" b="1" dirty="0" err="1">
                <a:latin typeface="Arial"/>
                <a:cs typeface="Arial"/>
              </a:rPr>
              <a:t>sistema</a:t>
            </a:r>
            <a:r>
              <a:rPr sz="2000" b="1" dirty="0" smtClean="0">
                <a:latin typeface="Arial"/>
                <a:cs typeface="Arial"/>
              </a:rPr>
              <a:t>.</a:t>
            </a:r>
            <a:endParaRPr lang="es-AR" sz="2000" b="1" dirty="0" smtClean="0">
              <a:latin typeface="Arial"/>
              <a:cs typeface="Arial"/>
            </a:endParaRPr>
          </a:p>
          <a:p>
            <a:pPr marL="406397" marR="55877" indent="-342900" algn="just">
              <a:lnSpc>
                <a:spcPct val="101699"/>
              </a:lnSpc>
              <a:buFont typeface="Arial" panose="020B0604020202020204" pitchFamily="34" charset="0"/>
              <a:buChar char="•"/>
            </a:pPr>
            <a:endParaRPr sz="2000" baseline="44444" dirty="0">
              <a:latin typeface="Arial"/>
              <a:cs typeface="Arial"/>
            </a:endParaRPr>
          </a:p>
          <a:p>
            <a:pPr marL="406397" marR="55877" indent="-342900" algn="just">
              <a:lnSpc>
                <a:spcPct val="101699"/>
              </a:lnSpc>
              <a:buFont typeface="Arial" panose="020B0604020202020204" pitchFamily="34" charset="0"/>
              <a:buChar char="•"/>
            </a:pPr>
            <a:r>
              <a:rPr sz="2000" b="1" spc="-5" dirty="0">
                <a:latin typeface="Arial"/>
                <a:cs typeface="Arial"/>
              </a:rPr>
              <a:t>Este</a:t>
            </a:r>
            <a:r>
              <a:rPr sz="2000" b="1" dirty="0">
                <a:latin typeface="Arial"/>
                <a:cs typeface="Arial"/>
              </a:rPr>
              <a:t> efecto es logrado con </a:t>
            </a:r>
            <a:r>
              <a:rPr sz="2000" b="1" spc="-5" dirty="0">
                <a:latin typeface="Arial"/>
                <a:cs typeface="Arial"/>
              </a:rPr>
              <a:t>elementos</a:t>
            </a:r>
            <a:r>
              <a:rPr sz="2000" b="1" spc="3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quimicos (generalmente </a:t>
            </a:r>
            <a:r>
              <a:rPr sz="2000" b="1" dirty="0">
                <a:latin typeface="Arial"/>
                <a:cs typeface="Arial"/>
              </a:rPr>
              <a:t>óxidos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zinc)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dirty="0">
                <a:latin typeface="Arial"/>
                <a:cs typeface="Arial"/>
              </a:rPr>
              <a:t> cambian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sus</a:t>
            </a:r>
            <a:r>
              <a:rPr sz="2000" b="1" dirty="0">
                <a:latin typeface="Arial"/>
                <a:cs typeface="Arial"/>
              </a:rPr>
              <a:t> condiciones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dielectricas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ante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fuertes 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sobretensiones.</a:t>
            </a:r>
            <a:endParaRPr sz="2000" dirty="0">
              <a:latin typeface="Arial"/>
              <a:cs typeface="Arial"/>
            </a:endParaRPr>
          </a:p>
          <a:p>
            <a:pPr marL="342900" indent="-342900"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2000" dirty="0">
              <a:latin typeface="Arial"/>
              <a:cs typeface="Arial"/>
            </a:endParaRPr>
          </a:p>
          <a:p>
            <a:pPr marL="406397" marR="53337" indent="-342900" algn="just">
              <a:lnSpc>
                <a:spcPct val="101699"/>
              </a:lnSpc>
              <a:buFont typeface="Arial" panose="020B0604020202020204" pitchFamily="34" charset="0"/>
              <a:buChar char="•"/>
            </a:pPr>
            <a:r>
              <a:rPr sz="2000" b="1" spc="-11" dirty="0">
                <a:latin typeface="Arial"/>
                <a:cs typeface="Arial"/>
              </a:rPr>
              <a:t>Su </a:t>
            </a:r>
            <a:r>
              <a:rPr sz="2000" b="1" spc="-5" dirty="0">
                <a:latin typeface="Arial"/>
                <a:cs typeface="Arial"/>
              </a:rPr>
              <a:t>función principal </a:t>
            </a:r>
            <a:r>
              <a:rPr sz="2000" b="1" dirty="0">
                <a:latin typeface="Arial"/>
                <a:cs typeface="Arial"/>
              </a:rPr>
              <a:t>es </a:t>
            </a:r>
            <a:r>
              <a:rPr sz="2000" b="1" spc="-5" dirty="0">
                <a:latin typeface="Arial"/>
                <a:cs typeface="Arial"/>
              </a:rPr>
              <a:t>la </a:t>
            </a:r>
            <a:r>
              <a:rPr sz="2000" b="1" dirty="0">
                <a:latin typeface="Arial"/>
                <a:cs typeface="Arial"/>
              </a:rPr>
              <a:t>de proteger los equipos de </a:t>
            </a:r>
            <a:r>
              <a:rPr sz="2000" b="1" spc="-15" dirty="0">
                <a:latin typeface="Arial"/>
                <a:cs typeface="Arial"/>
              </a:rPr>
              <a:t>una </a:t>
            </a:r>
            <a:r>
              <a:rPr sz="2000" b="1" dirty="0">
                <a:latin typeface="Arial"/>
                <a:cs typeface="Arial"/>
              </a:rPr>
              <a:t>subestación </a:t>
            </a:r>
            <a:r>
              <a:rPr sz="2000" b="1" spc="-5" dirty="0">
                <a:latin typeface="Arial"/>
                <a:cs typeface="Arial"/>
              </a:rPr>
              <a:t>y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 </a:t>
            </a:r>
            <a:r>
              <a:rPr sz="2000" b="1" dirty="0">
                <a:latin typeface="Arial"/>
                <a:cs typeface="Arial"/>
              </a:rPr>
              <a:t>las </a:t>
            </a:r>
            <a:r>
              <a:rPr sz="2000" b="1" spc="-5" dirty="0">
                <a:latin typeface="Arial"/>
                <a:cs typeface="Arial"/>
              </a:rPr>
              <a:t>personas que </a:t>
            </a:r>
            <a:r>
              <a:rPr sz="2000" b="1" dirty="0">
                <a:latin typeface="Arial"/>
                <a:cs typeface="Arial"/>
              </a:rPr>
              <a:t>deban trabajar en </a:t>
            </a:r>
            <a:r>
              <a:rPr sz="2000" b="1" spc="-5" dirty="0">
                <a:latin typeface="Arial"/>
                <a:cs typeface="Arial"/>
              </a:rPr>
              <a:t>sus </a:t>
            </a:r>
            <a:r>
              <a:rPr sz="2000" b="1" dirty="0">
                <a:latin typeface="Arial"/>
                <a:cs typeface="Arial"/>
              </a:rPr>
              <a:t>patios de los efectos </a:t>
            </a:r>
            <a:r>
              <a:rPr sz="2000" b="1" spc="-5" dirty="0">
                <a:latin typeface="Arial"/>
                <a:cs typeface="Arial"/>
              </a:rPr>
              <a:t>dañinos </a:t>
            </a:r>
            <a:r>
              <a:rPr sz="2000" b="1" dirty="0">
                <a:latin typeface="Arial"/>
                <a:cs typeface="Arial"/>
              </a:rPr>
              <a:t> de </a:t>
            </a:r>
            <a:r>
              <a:rPr sz="2000" b="1" spc="-15" dirty="0">
                <a:latin typeface="Arial"/>
                <a:cs typeface="Arial"/>
              </a:rPr>
              <a:t>una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sobretensión.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8200" y="3428999"/>
            <a:ext cx="3657600" cy="40698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8948" y="7543800"/>
            <a:ext cx="16306798" cy="1890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Características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Fundamentales:</a:t>
            </a:r>
            <a:endParaRPr sz="2000" dirty="0">
              <a:latin typeface="Arial"/>
              <a:cs typeface="Arial"/>
            </a:endParaRPr>
          </a:p>
          <a:p>
            <a:pPr marL="469876" marR="6985" indent="-228589" algn="just">
              <a:lnSpc>
                <a:spcPct val="101699"/>
              </a:lnSpc>
              <a:spcBef>
                <a:spcPts val="20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spc="-11" dirty="0">
                <a:latin typeface="Arial"/>
                <a:cs typeface="Arial"/>
              </a:rPr>
              <a:t>El</a:t>
            </a:r>
            <a:r>
              <a:rPr sz="2000" b="1" spc="-5" dirty="0">
                <a:latin typeface="Arial"/>
                <a:cs typeface="Arial"/>
              </a:rPr>
              <a:t> pararrayos</a:t>
            </a:r>
            <a:r>
              <a:rPr sz="2000" b="1" dirty="0">
                <a:latin typeface="Arial"/>
                <a:cs typeface="Arial"/>
              </a:rPr>
              <a:t> debe comportarse </a:t>
            </a:r>
            <a:r>
              <a:rPr sz="2000" b="1" spc="-5" dirty="0">
                <a:latin typeface="Arial"/>
                <a:cs typeface="Arial"/>
              </a:rPr>
              <a:t>como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1" dirty="0">
                <a:latin typeface="Arial"/>
                <a:cs typeface="Arial"/>
              </a:rPr>
              <a:t>un </a:t>
            </a:r>
            <a:r>
              <a:rPr sz="2000" b="1" dirty="0">
                <a:latin typeface="Arial"/>
                <a:cs typeface="Arial"/>
              </a:rPr>
              <a:t>aislador </a:t>
            </a:r>
            <a:r>
              <a:rPr sz="2000" b="1" spc="-5" dirty="0">
                <a:latin typeface="Arial"/>
                <a:cs typeface="Arial"/>
              </a:rPr>
              <a:t>mientras la </a:t>
            </a:r>
            <a:r>
              <a:rPr sz="2000" b="1" dirty="0">
                <a:latin typeface="Arial"/>
                <a:cs typeface="Arial"/>
              </a:rPr>
              <a:t> tensión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aplicada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1" dirty="0">
                <a:latin typeface="Arial"/>
                <a:cs typeface="Arial"/>
              </a:rPr>
              <a:t>no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exceda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valores</a:t>
            </a:r>
            <a:r>
              <a:rPr sz="2000" b="1" dirty="0">
                <a:latin typeface="Arial"/>
                <a:cs typeface="Arial"/>
              </a:rPr>
              <a:t> predeterminados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para 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cada subestación.</a:t>
            </a:r>
            <a:endParaRPr sz="2000" dirty="0">
              <a:latin typeface="Arial"/>
              <a:cs typeface="Arial"/>
            </a:endParaRPr>
          </a:p>
          <a:p>
            <a:pPr marL="469876" marR="5080" indent="-228589" algn="just">
              <a:lnSpc>
                <a:spcPct val="101699"/>
              </a:lnSpc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Convertirse </a:t>
            </a:r>
            <a:r>
              <a:rPr sz="2000" b="1" dirty="0">
                <a:latin typeface="Arial"/>
                <a:cs typeface="Arial"/>
              </a:rPr>
              <a:t>en conductor </a:t>
            </a:r>
            <a:r>
              <a:rPr sz="2000" b="1" spc="-5" dirty="0">
                <a:latin typeface="Arial"/>
                <a:cs typeface="Arial"/>
              </a:rPr>
              <a:t>cuando la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sobretensión </a:t>
            </a:r>
            <a:r>
              <a:rPr sz="2000" b="1" spc="-5" dirty="0">
                <a:latin typeface="Arial"/>
                <a:cs typeface="Arial"/>
              </a:rPr>
              <a:t>alcance </a:t>
            </a:r>
            <a:r>
              <a:rPr sz="2000" b="1" dirty="0">
                <a:latin typeface="Arial"/>
                <a:cs typeface="Arial"/>
              </a:rPr>
              <a:t>el </a:t>
            </a:r>
            <a:r>
              <a:rPr sz="2000" b="1" spc="-5" dirty="0">
                <a:latin typeface="Arial"/>
                <a:cs typeface="Arial"/>
              </a:rPr>
              <a:t>valor 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predeterminado y conducir a tierra la </a:t>
            </a:r>
            <a:r>
              <a:rPr sz="2000" b="1" dirty="0">
                <a:latin typeface="Arial"/>
                <a:cs typeface="Arial"/>
              </a:rPr>
              <a:t>onda de </a:t>
            </a:r>
            <a:r>
              <a:rPr sz="2000" b="1" spc="-5" dirty="0">
                <a:latin typeface="Arial"/>
                <a:cs typeface="Arial"/>
              </a:rPr>
              <a:t>corriente </a:t>
            </a:r>
            <a:r>
              <a:rPr sz="2000" b="1" dirty="0">
                <a:latin typeface="Arial"/>
                <a:cs typeface="Arial"/>
              </a:rPr>
              <a:t>producida </a:t>
            </a:r>
            <a:r>
              <a:rPr sz="2000" b="1" spc="-320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por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onda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sobretensión.</a:t>
            </a:r>
            <a:endParaRPr sz="2000" dirty="0">
              <a:latin typeface="Arial"/>
              <a:cs typeface="Arial"/>
            </a:endParaRPr>
          </a:p>
          <a:p>
            <a:pPr marL="469876" marR="5715" indent="-228589" algn="just">
              <a:lnSpc>
                <a:spcPct val="101699"/>
              </a:lnSpc>
              <a:spcBef>
                <a:spcPts val="25"/>
              </a:spcBef>
              <a:buFont typeface="Symbol"/>
              <a:buChar char=""/>
              <a:tabLst>
                <a:tab pos="469876" algn="l"/>
              </a:tabLst>
            </a:pPr>
            <a:r>
              <a:rPr sz="2000" b="1" spc="-5" dirty="0">
                <a:latin typeface="Arial"/>
                <a:cs typeface="Arial"/>
              </a:rPr>
              <a:t>Cuando </a:t>
            </a:r>
            <a:r>
              <a:rPr sz="2000" b="1" dirty="0">
                <a:latin typeface="Arial"/>
                <a:cs typeface="Arial"/>
              </a:rPr>
              <a:t>desaparece </a:t>
            </a:r>
            <a:r>
              <a:rPr sz="2000" b="1" spc="-5" dirty="0">
                <a:latin typeface="Arial"/>
                <a:cs typeface="Arial"/>
              </a:rPr>
              <a:t>la </a:t>
            </a:r>
            <a:r>
              <a:rPr sz="2000" b="1" dirty="0">
                <a:latin typeface="Arial"/>
                <a:cs typeface="Arial"/>
              </a:rPr>
              <a:t>sobretensión </a:t>
            </a:r>
            <a:r>
              <a:rPr sz="2000" b="1" spc="-5" dirty="0">
                <a:latin typeface="Arial"/>
                <a:cs typeface="Arial"/>
              </a:rPr>
              <a:t>y </a:t>
            </a:r>
            <a:r>
              <a:rPr sz="2000" b="1" dirty="0">
                <a:latin typeface="Arial"/>
                <a:cs typeface="Arial"/>
              </a:rPr>
              <a:t>se restablece </a:t>
            </a:r>
            <a:r>
              <a:rPr sz="2000" b="1" spc="-5" dirty="0">
                <a:latin typeface="Arial"/>
                <a:cs typeface="Arial"/>
              </a:rPr>
              <a:t>la </a:t>
            </a:r>
            <a:r>
              <a:rPr sz="2000" b="1" dirty="0">
                <a:latin typeface="Arial"/>
                <a:cs typeface="Arial"/>
              </a:rPr>
              <a:t>tensión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nominal</a:t>
            </a:r>
            <a:r>
              <a:rPr sz="2000" b="1" dirty="0">
                <a:latin typeface="Arial"/>
                <a:cs typeface="Arial"/>
              </a:rPr>
              <a:t> el </a:t>
            </a:r>
            <a:r>
              <a:rPr sz="2000" b="1" spc="-5" dirty="0">
                <a:latin typeface="Arial"/>
                <a:cs typeface="Arial"/>
              </a:rPr>
              <a:t>pararrayos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debe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capaz 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interrumpir 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corriente.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96303" y="8759954"/>
            <a:ext cx="1828800" cy="6351"/>
          </a:xfrm>
          <a:custGeom>
            <a:avLst/>
            <a:gdLst/>
            <a:ahLst/>
            <a:cxnLst/>
            <a:rect l="l" t="t" r="r" b="b"/>
            <a:pathLst>
              <a:path w="1828800" h="6350">
                <a:moveTo>
                  <a:pt x="1828800" y="0"/>
                </a:moveTo>
                <a:lnTo>
                  <a:pt x="0" y="0"/>
                </a:lnTo>
                <a:lnTo>
                  <a:pt x="0" y="6096"/>
                </a:lnTo>
                <a:lnTo>
                  <a:pt x="1828800" y="6096"/>
                </a:lnTo>
                <a:lnTo>
                  <a:pt x="1828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20434" y="8058911"/>
            <a:ext cx="43180" cy="15240"/>
          </a:xfrm>
          <a:custGeom>
            <a:avLst/>
            <a:gdLst/>
            <a:ahLst/>
            <a:cxnLst/>
            <a:rect l="l" t="t" r="r" b="b"/>
            <a:pathLst>
              <a:path w="43180" h="15240">
                <a:moveTo>
                  <a:pt x="42672" y="0"/>
                </a:moveTo>
                <a:lnTo>
                  <a:pt x="0" y="0"/>
                </a:lnTo>
                <a:lnTo>
                  <a:pt x="0" y="15240"/>
                </a:lnTo>
                <a:lnTo>
                  <a:pt x="42672" y="15240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1200" y="533402"/>
            <a:ext cx="16687800" cy="924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algn="ctr">
              <a:spcBef>
                <a:spcPts val="100"/>
              </a:spcBef>
            </a:pPr>
            <a:r>
              <a:rPr sz="2000" b="1" spc="-11" dirty="0">
                <a:latin typeface="Arial" panose="020B0604020202020204" pitchFamily="34" charset="0"/>
                <a:cs typeface="Arial" panose="020B0604020202020204" pitchFamily="34" charset="0"/>
              </a:rPr>
              <a:t>GLOSARIO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574012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Cuando por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esta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circulando </a:t>
            </a:r>
            <a:r>
              <a:rPr sz="2000" spc="-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eléctrica.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1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168266" indent="-228589" algn="just">
              <a:lnSpc>
                <a:spcPct val="992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cero.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alterna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senosoidal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alterna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minuto.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cada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ciclo la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corriente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pasa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cero.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5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74291" indent="-228589" algn="just">
              <a:lnSpc>
                <a:spcPct val="99200"/>
              </a:lnSpc>
              <a:buFont typeface="Symbol"/>
              <a:buChar char=""/>
              <a:tabLst>
                <a:tab pos="241289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Ciclos.</a:t>
            </a: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Unidad de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medida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tiempo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onda 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alterna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toma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 valor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positivo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uno negativo.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Son aproximadamente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milisegundos</a:t>
            </a:r>
          </a:p>
          <a:p>
            <a:pPr marL="241289" indent="-228589" algn="just">
              <a:spcBef>
                <a:spcPts val="25"/>
              </a:spcBef>
              <a:buFont typeface="Symbol"/>
              <a:buChar char=""/>
              <a:tabLst>
                <a:tab pos="241289" algn="l"/>
              </a:tabLst>
            </a:pP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Dieléctrica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1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5080" indent="-228589" algn="just">
              <a:lnSpc>
                <a:spcPct val="989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 Unidad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Terminal Remota.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comunicación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centro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control.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Transmite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000" spc="3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análogas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recibe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comandos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desde el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centro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control.</a:t>
            </a:r>
          </a:p>
          <a:p>
            <a:pPr algn="just"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74291" indent="-228589" algn="just">
              <a:lnSpc>
                <a:spcPct val="992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Tele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protección.</a:t>
            </a:r>
            <a:r>
              <a:rPr sz="2000" b="1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 reles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distancia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protegen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ubicados en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terminales 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433049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Flotación.</a:t>
            </a: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suministrado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cargadores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bancos</a:t>
            </a:r>
            <a:r>
              <a:rPr sz="2000" spc="33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baterías en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normales.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107945" indent="-228589" algn="just">
              <a:lnSpc>
                <a:spcPct val="992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Igualación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suministrado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cargadores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bancos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baterías para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después 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descarga </a:t>
            </a:r>
            <a:r>
              <a:rPr sz="2000" spc="-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prolongada.</a:t>
            </a:r>
          </a:p>
          <a:p>
            <a:pPr marL="12700" algn="just">
              <a:spcBef>
                <a:spcPts val="25"/>
              </a:spcBef>
            </a:pP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indent="-228589" algn="just">
              <a:spcBef>
                <a:spcPts val="45"/>
              </a:spcBef>
              <a:buFont typeface="Symbol"/>
              <a:buChar char=""/>
              <a:tabLst>
                <a:tab pos="241289" algn="l"/>
              </a:tabLst>
            </a:pPr>
            <a:r>
              <a:rPr sz="2000" b="1" spc="-11" dirty="0">
                <a:latin typeface="Arial" panose="020B0604020202020204" pitchFamily="34" charset="0"/>
                <a:cs typeface="Arial" panose="020B0604020202020204" pitchFamily="34" charset="0"/>
              </a:rPr>
              <a:t>Inductivos</a:t>
            </a:r>
            <a:r>
              <a:rPr sz="2000" spc="-1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Transformadores,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autotransformadores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reactores.</a:t>
            </a: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indent="-228589" algn="just">
              <a:buFont typeface="Symbol"/>
              <a:buChar char=""/>
              <a:tabLst>
                <a:tab pos="241289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Capacitivos.</a:t>
            </a: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Bancos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 condensadores.</a:t>
            </a:r>
          </a:p>
          <a:p>
            <a:pPr marL="12700" algn="just">
              <a:spcBef>
                <a:spcPts val="45"/>
              </a:spcBef>
            </a:pP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289" marR="193666" indent="-228589" algn="just">
              <a:lnSpc>
                <a:spcPct val="99200"/>
              </a:lnSpc>
              <a:spcBef>
                <a:spcPts val="60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 panose="020B0604020202020204" pitchFamily="34" charset="0"/>
                <a:cs typeface="Arial" panose="020B0604020202020204" pitchFamily="34" charset="0"/>
              </a:rPr>
              <a:t>Mímico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diagrama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unificar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creado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tableros </a:t>
            </a:r>
            <a:r>
              <a:rPr sz="2000" spc="-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control, que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identificar</a:t>
            </a:r>
            <a:r>
              <a:rPr sz="20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dar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comandos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control.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9800" y="838202"/>
            <a:ext cx="16383000" cy="8058361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241289" marR="33018" indent="-228589" algn="just">
              <a:lnSpc>
                <a:spcPct val="99200"/>
              </a:lnSpc>
              <a:spcBef>
                <a:spcPts val="111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Bahía.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Unidad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constructiva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ubicada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patios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maniobras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conexión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líneas, bancos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condensadores,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transformadores, reactores.</a:t>
            </a:r>
          </a:p>
          <a:p>
            <a:pPr algn="just"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212715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Sala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control.</a:t>
            </a:r>
            <a:r>
              <a:rPr sz="2000" b="1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Espacio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físico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están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instalados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 </a:t>
            </a:r>
            <a:r>
              <a:rPr sz="2000" dirty="0">
                <a:latin typeface="Arial"/>
                <a:cs typeface="Arial"/>
              </a:rPr>
              <a:t>protección.</a:t>
            </a: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68577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Centros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control.</a:t>
            </a:r>
            <a:r>
              <a:rPr sz="2000" b="1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3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supervisión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subestaciones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región.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72388" indent="-228589" algn="just">
              <a:lnSpc>
                <a:spcPct val="99200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PLC </a:t>
            </a:r>
            <a:r>
              <a:rPr sz="2000" b="1" dirty="0">
                <a:latin typeface="Arial"/>
                <a:cs typeface="Arial"/>
              </a:rPr>
              <a:t>(controladores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lógicos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programables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).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Equipos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microprocesados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usan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realizar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labores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supervisión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la </a:t>
            </a:r>
            <a:r>
              <a:rPr sz="2000" dirty="0">
                <a:latin typeface="Arial"/>
                <a:cs typeface="Arial"/>
              </a:rPr>
              <a:t>automatización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las</a:t>
            </a:r>
            <a:r>
              <a:rPr sz="2000" dirty="0">
                <a:latin typeface="Arial"/>
                <a:cs typeface="Arial"/>
              </a:rPr>
              <a:t> subestaciones.</a:t>
            </a: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5080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Enclavamientos. </a:t>
            </a:r>
            <a:r>
              <a:rPr sz="2000" spc="5" dirty="0">
                <a:latin typeface="Arial"/>
                <a:cs typeface="Arial"/>
              </a:rPr>
              <a:t>Condiciones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cumplirse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cierre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 interruptor.</a:t>
            </a:r>
          </a:p>
          <a:p>
            <a:pPr algn="just"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71117" indent="-228589" algn="just">
              <a:spcBef>
                <a:spcPts val="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Sobretensión.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Valor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transitorio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extremadamente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alto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voltaje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 presenta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evento.</a:t>
            </a:r>
          </a:p>
          <a:p>
            <a:pPr marL="241289" marR="469876" indent="-228589" algn="just">
              <a:lnSpc>
                <a:spcPct val="99200"/>
              </a:lnSpc>
              <a:spcBef>
                <a:spcPts val="3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Aceite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Dieléctrico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origen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mineral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propiedades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dieléctricas</a:t>
            </a:r>
            <a:r>
              <a:rPr sz="2000" dirty="0">
                <a:latin typeface="Arial"/>
                <a:cs typeface="Arial"/>
              </a:rPr>
              <a:t> que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como</a:t>
            </a:r>
            <a:r>
              <a:rPr sz="2000" spc="5" dirty="0">
                <a:latin typeface="Arial"/>
                <a:cs typeface="Arial"/>
              </a:rPr>
              <a:t> aislante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refrigerante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transformadores.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333358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dirty="0">
                <a:latin typeface="Arial"/>
                <a:cs typeface="Arial"/>
              </a:rPr>
              <a:t>Tensión</a:t>
            </a:r>
            <a:r>
              <a:rPr sz="2000" b="1" spc="-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Nominal.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valor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tensión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trabajo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vienen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diseñados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equipos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subestación.</a:t>
            </a: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31114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11" dirty="0">
                <a:latin typeface="Arial"/>
                <a:cs typeface="Arial"/>
              </a:rPr>
              <a:t>Arco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Eléctrico.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flujo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electrones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producido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proximidad 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 electrodos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diferente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potencial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eléctrico.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Nivel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Básico</a:t>
            </a:r>
            <a:r>
              <a:rPr sz="2000" b="1" spc="-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-1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Impulso.</a:t>
            </a:r>
            <a:endParaRPr sz="2000" dirty="0">
              <a:latin typeface="Arial"/>
              <a:cs typeface="Arial"/>
            </a:endParaRPr>
          </a:p>
          <a:p>
            <a:pPr algn="just">
              <a:spcBef>
                <a:spcPts val="15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71752" indent="-228589" algn="just"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ONAF. </a:t>
            </a:r>
            <a:r>
              <a:rPr sz="2000" dirty="0">
                <a:latin typeface="Arial"/>
                <a:cs typeface="Arial"/>
              </a:rPr>
              <a:t>Refrigeración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transformadores forzada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 </a:t>
            </a:r>
            <a:r>
              <a:rPr sz="2000" spc="5" dirty="0">
                <a:latin typeface="Arial"/>
                <a:cs typeface="Arial"/>
              </a:rPr>
              <a:t>ventiladores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bombas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aceite</a:t>
            </a:r>
          </a:p>
          <a:p>
            <a:pPr marL="241289" indent="-228589" algn="just">
              <a:spcBef>
                <a:spcPts val="25"/>
              </a:spcBef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11" dirty="0">
                <a:latin typeface="Arial"/>
                <a:cs typeface="Arial"/>
              </a:rPr>
              <a:t>ONAN.</a:t>
            </a:r>
            <a:r>
              <a:rPr sz="2000" b="1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Refrigeración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transformadores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tipo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natural.</a:t>
            </a:r>
          </a:p>
          <a:p>
            <a:pPr algn="just">
              <a:spcBef>
                <a:spcPts val="51"/>
              </a:spcBef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 marL="241289" marR="349234" indent="-228589" algn="just">
              <a:lnSpc>
                <a:spcPct val="101699"/>
              </a:lnSpc>
              <a:buFont typeface="Symbol"/>
              <a:buChar char=""/>
              <a:tabLst>
                <a:tab pos="240653" algn="l"/>
                <a:tab pos="241289" algn="l"/>
              </a:tabLst>
            </a:pPr>
            <a:r>
              <a:rPr sz="2000" b="1" spc="-5" dirty="0">
                <a:latin typeface="Arial"/>
                <a:cs typeface="Arial"/>
              </a:rPr>
              <a:t>Burden.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-11" dirty="0">
                <a:latin typeface="Arial"/>
                <a:cs typeface="Arial"/>
              </a:rPr>
              <a:t>Es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capacidad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carga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conectar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 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transformador,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expresada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VA</a:t>
            </a:r>
            <a:r>
              <a:rPr sz="2000" b="1" spc="-5" dirty="0">
                <a:latin typeface="Arial"/>
                <a:cs typeface="Arial"/>
              </a:rPr>
              <a:t>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(Voltio</a:t>
            </a:r>
            <a:r>
              <a:rPr sz="2000" spc="1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Amperios)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8692</Words>
  <Application>Microsoft Office PowerPoint</Application>
  <PresentationFormat>Personalizado</PresentationFormat>
  <Paragraphs>800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3" baseType="lpstr">
      <vt:lpstr>Arial</vt:lpstr>
      <vt:lpstr>Courier New</vt:lpstr>
      <vt:lpstr>Times New Roman</vt:lpstr>
      <vt:lpstr>Symbol</vt:lpstr>
      <vt:lpstr>Calibri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47</cp:revision>
  <dcterms:created xsi:type="dcterms:W3CDTF">2021-08-11T18:37:54Z</dcterms:created>
  <dcterms:modified xsi:type="dcterms:W3CDTF">2023-03-12T22:07:18Z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2011-01-30T00:00:00Z</vt:filetime>
  </property>
  <property fmtid="{D5CDD505-2E9C-101B-9397-08002B2CF9AE}" pid="3" name="LastSaved">
    <vt:filetime>2011-01-30T00:00:00Z</vt:filetime>
  </property>
</Properties>
</file>